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9" r:id="rId2"/>
    <p:sldId id="257" r:id="rId3"/>
    <p:sldId id="263" r:id="rId4"/>
    <p:sldId id="258" r:id="rId5"/>
    <p:sldId id="288" r:id="rId6"/>
    <p:sldId id="259" r:id="rId7"/>
    <p:sldId id="271" r:id="rId8"/>
    <p:sldId id="270" r:id="rId9"/>
    <p:sldId id="264"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67" r:id="rId27"/>
    <p:sldId id="268"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C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06"/>
    <p:restoredTop sz="94705"/>
  </p:normalViewPr>
  <p:slideViewPr>
    <p:cSldViewPr snapToGrid="0" snapToObjects="1">
      <p:cViewPr varScale="1">
        <p:scale>
          <a:sx n="128" d="100"/>
          <a:sy n="128" d="100"/>
        </p:scale>
        <p:origin x="184" y="128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D17AD-4B12-5E40-975F-A3AE780AEF83}" type="datetimeFigureOut">
              <a:rPr lang="en-US" smtClean="0"/>
              <a:t>7/28/21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9BE09-7BDF-5843-BD3C-DC0E65CCFD4F}" type="slidenum">
              <a:rPr lang="en-US" smtClean="0"/>
              <a:t>‹#›</a:t>
            </a:fld>
            <a:endParaRPr lang="en-US"/>
          </a:p>
        </p:txBody>
      </p:sp>
    </p:spTree>
    <p:extLst>
      <p:ext uri="{BB962C8B-B14F-4D97-AF65-F5344CB8AC3E}">
        <p14:creationId xmlns:p14="http://schemas.microsoft.com/office/powerpoint/2010/main" val="1831558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1</a:t>
            </a:fld>
            <a:endParaRPr lang="en-US"/>
          </a:p>
        </p:txBody>
      </p:sp>
    </p:spTree>
    <p:extLst>
      <p:ext uri="{BB962C8B-B14F-4D97-AF65-F5344CB8AC3E}">
        <p14:creationId xmlns:p14="http://schemas.microsoft.com/office/powerpoint/2010/main" val="114752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16</a:t>
            </a:fld>
            <a:endParaRPr lang="en-US"/>
          </a:p>
        </p:txBody>
      </p:sp>
    </p:spTree>
    <p:extLst>
      <p:ext uri="{BB962C8B-B14F-4D97-AF65-F5344CB8AC3E}">
        <p14:creationId xmlns:p14="http://schemas.microsoft.com/office/powerpoint/2010/main" val="189672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18</a:t>
            </a:fld>
            <a:endParaRPr lang="en-US"/>
          </a:p>
        </p:txBody>
      </p:sp>
    </p:spTree>
    <p:extLst>
      <p:ext uri="{BB962C8B-B14F-4D97-AF65-F5344CB8AC3E}">
        <p14:creationId xmlns:p14="http://schemas.microsoft.com/office/powerpoint/2010/main" val="822627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20</a:t>
            </a:fld>
            <a:endParaRPr lang="en-US"/>
          </a:p>
        </p:txBody>
      </p:sp>
    </p:spTree>
    <p:extLst>
      <p:ext uri="{BB962C8B-B14F-4D97-AF65-F5344CB8AC3E}">
        <p14:creationId xmlns:p14="http://schemas.microsoft.com/office/powerpoint/2010/main" val="189683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22</a:t>
            </a:fld>
            <a:endParaRPr lang="en-US"/>
          </a:p>
        </p:txBody>
      </p:sp>
    </p:spTree>
    <p:extLst>
      <p:ext uri="{BB962C8B-B14F-4D97-AF65-F5344CB8AC3E}">
        <p14:creationId xmlns:p14="http://schemas.microsoft.com/office/powerpoint/2010/main" val="1264591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24</a:t>
            </a:fld>
            <a:endParaRPr lang="en-US"/>
          </a:p>
        </p:txBody>
      </p:sp>
    </p:spTree>
    <p:extLst>
      <p:ext uri="{BB962C8B-B14F-4D97-AF65-F5344CB8AC3E}">
        <p14:creationId xmlns:p14="http://schemas.microsoft.com/office/powerpoint/2010/main" val="1030938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27</a:t>
            </a:fld>
            <a:endParaRPr lang="en-US"/>
          </a:p>
        </p:txBody>
      </p:sp>
    </p:spTree>
    <p:extLst>
      <p:ext uri="{BB962C8B-B14F-4D97-AF65-F5344CB8AC3E}">
        <p14:creationId xmlns:p14="http://schemas.microsoft.com/office/powerpoint/2010/main" val="1035688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28</a:t>
            </a:fld>
            <a:endParaRPr lang="en-US"/>
          </a:p>
        </p:txBody>
      </p:sp>
    </p:spTree>
    <p:extLst>
      <p:ext uri="{BB962C8B-B14F-4D97-AF65-F5344CB8AC3E}">
        <p14:creationId xmlns:p14="http://schemas.microsoft.com/office/powerpoint/2010/main" val="210455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2</a:t>
            </a:fld>
            <a:endParaRPr lang="en-US"/>
          </a:p>
        </p:txBody>
      </p:sp>
    </p:spTree>
    <p:extLst>
      <p:ext uri="{BB962C8B-B14F-4D97-AF65-F5344CB8AC3E}">
        <p14:creationId xmlns:p14="http://schemas.microsoft.com/office/powerpoint/2010/main" val="58260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4</a:t>
            </a:fld>
            <a:endParaRPr lang="en-US"/>
          </a:p>
        </p:txBody>
      </p:sp>
    </p:spTree>
    <p:extLst>
      <p:ext uri="{BB962C8B-B14F-4D97-AF65-F5344CB8AC3E}">
        <p14:creationId xmlns:p14="http://schemas.microsoft.com/office/powerpoint/2010/main" val="10038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5</a:t>
            </a:fld>
            <a:endParaRPr lang="en-US"/>
          </a:p>
        </p:txBody>
      </p:sp>
    </p:spTree>
    <p:extLst>
      <p:ext uri="{BB962C8B-B14F-4D97-AF65-F5344CB8AC3E}">
        <p14:creationId xmlns:p14="http://schemas.microsoft.com/office/powerpoint/2010/main" val="42225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6</a:t>
            </a:fld>
            <a:endParaRPr lang="en-US"/>
          </a:p>
        </p:txBody>
      </p:sp>
    </p:spTree>
    <p:extLst>
      <p:ext uri="{BB962C8B-B14F-4D97-AF65-F5344CB8AC3E}">
        <p14:creationId xmlns:p14="http://schemas.microsoft.com/office/powerpoint/2010/main" val="206340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8</a:t>
            </a:fld>
            <a:endParaRPr lang="en-US"/>
          </a:p>
        </p:txBody>
      </p:sp>
    </p:spTree>
    <p:extLst>
      <p:ext uri="{BB962C8B-B14F-4D97-AF65-F5344CB8AC3E}">
        <p14:creationId xmlns:p14="http://schemas.microsoft.com/office/powerpoint/2010/main" val="1117975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10</a:t>
            </a:fld>
            <a:endParaRPr lang="en-US"/>
          </a:p>
        </p:txBody>
      </p:sp>
    </p:spTree>
    <p:extLst>
      <p:ext uri="{BB962C8B-B14F-4D97-AF65-F5344CB8AC3E}">
        <p14:creationId xmlns:p14="http://schemas.microsoft.com/office/powerpoint/2010/main" val="160294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12</a:t>
            </a:fld>
            <a:endParaRPr lang="en-US"/>
          </a:p>
        </p:txBody>
      </p:sp>
    </p:spTree>
    <p:extLst>
      <p:ext uri="{BB962C8B-B14F-4D97-AF65-F5344CB8AC3E}">
        <p14:creationId xmlns:p14="http://schemas.microsoft.com/office/powerpoint/2010/main" val="1076053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14</a:t>
            </a:fld>
            <a:endParaRPr lang="en-US"/>
          </a:p>
        </p:txBody>
      </p:sp>
    </p:spTree>
    <p:extLst>
      <p:ext uri="{BB962C8B-B14F-4D97-AF65-F5344CB8AC3E}">
        <p14:creationId xmlns:p14="http://schemas.microsoft.com/office/powerpoint/2010/main" val="149355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sz="900">
                <a:latin typeface="Futura Medium" charset="0"/>
                <a:ea typeface="Futura Medium" charset="0"/>
                <a:cs typeface="Futura Medium" charset="0"/>
              </a:defRPr>
            </a:lvl1pPr>
          </a:lstStyle>
          <a:p>
            <a:fld id="{FF0519B6-8D8B-3546-B992-B739C84A3410}" type="datetime1">
              <a:rPr lang="en-GB" smtClean="0"/>
              <a:pPr/>
              <a:t>28/07/2021</a:t>
            </a:fld>
            <a:endParaRPr lang="en-US" dirty="0"/>
          </a:p>
        </p:txBody>
      </p:sp>
      <p:sp>
        <p:nvSpPr>
          <p:cNvPr id="5" name="Footer Placeholder 4"/>
          <p:cNvSpPr>
            <a:spLocks noGrp="1"/>
          </p:cNvSpPr>
          <p:nvPr>
            <p:ph type="ftr" sz="quarter" idx="11"/>
          </p:nvPr>
        </p:nvSpPr>
        <p:spPr/>
        <p:txBody>
          <a:bodyPr/>
          <a:lstStyle>
            <a:lvl1pPr>
              <a:defRPr sz="900">
                <a:latin typeface="Futura Medium" charset="0"/>
                <a:ea typeface="Futura Medium" charset="0"/>
                <a:cs typeface="Futura Medium" charset="0"/>
              </a:defRPr>
            </a:lvl1pPr>
          </a:lstStyle>
          <a:p>
            <a:r>
              <a:rPr lang="en-US" dirty="0"/>
              <a:t>Defining Retail Excellence | Store of the Year Awards 2017</a:t>
            </a:r>
          </a:p>
        </p:txBody>
      </p:sp>
      <p:sp>
        <p:nvSpPr>
          <p:cNvPr id="6" name="Slide Number Placeholder 5"/>
          <p:cNvSpPr>
            <a:spLocks noGrp="1"/>
          </p:cNvSpPr>
          <p:nvPr>
            <p:ph type="sldNum" sz="quarter" idx="12"/>
          </p:nvPr>
        </p:nvSpPr>
        <p:spPr>
          <a:xfrm>
            <a:off x="9000000" y="6356350"/>
            <a:ext cx="2743200" cy="365125"/>
          </a:xfrm>
        </p:spPr>
        <p:txBody>
          <a:bodyPr/>
          <a:lstStyle>
            <a:lvl1pPr>
              <a:defRPr sz="900">
                <a:latin typeface="Futura Medium" charset="0"/>
                <a:ea typeface="Futura Medium" charset="0"/>
                <a:cs typeface="Futura Medium" charset="0"/>
              </a:defRPr>
            </a:lvl1pPr>
          </a:lstStyle>
          <a:p>
            <a:fld id="{722103A4-C21C-BA4E-8EF6-63BAC5787906}" type="slidenum">
              <a:rPr lang="en-US" smtClean="0"/>
              <a:pPr/>
              <a:t>‹#›</a:t>
            </a:fld>
            <a:endParaRPr lang="en-US" dirty="0"/>
          </a:p>
        </p:txBody>
      </p:sp>
    </p:spTree>
    <p:extLst>
      <p:ext uri="{BB962C8B-B14F-4D97-AF65-F5344CB8AC3E}">
        <p14:creationId xmlns:p14="http://schemas.microsoft.com/office/powerpoint/2010/main" val="133703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41C0A-B930-7E4D-A159-2C449068DB67}" type="datetime1">
              <a:rPr lang="en-GB" smtClean="0"/>
              <a:t>28/07/2021</a:t>
            </a:fld>
            <a:endParaRPr lang="en-US"/>
          </a:p>
        </p:txBody>
      </p:sp>
      <p:sp>
        <p:nvSpPr>
          <p:cNvPr id="5" name="Footer Placeholder 4"/>
          <p:cNvSpPr>
            <a:spLocks noGrp="1"/>
          </p:cNvSpPr>
          <p:nvPr>
            <p:ph type="ftr" sz="quarter" idx="11"/>
          </p:nvPr>
        </p:nvSpPr>
        <p:spPr/>
        <p:txBody>
          <a:bodyPr/>
          <a:lstStyle/>
          <a:p>
            <a:r>
              <a:rPr lang="en-US"/>
              <a:t>Defining Retail Excellence | Store of the Year Awards 2017</a:t>
            </a:r>
          </a:p>
        </p:txBody>
      </p:sp>
      <p:sp>
        <p:nvSpPr>
          <p:cNvPr id="6" name="Slide Number Placeholder 5"/>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16876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197D485-8C1C-B24B-B404-179A9779623C}" type="datetime1">
              <a:rPr lang="en-GB" smtClean="0"/>
              <a:t>28/07/2021</a:t>
            </a:fld>
            <a:endParaRPr lang="en-US"/>
          </a:p>
        </p:txBody>
      </p:sp>
      <p:sp>
        <p:nvSpPr>
          <p:cNvPr id="5" name="Footer Placeholder 4"/>
          <p:cNvSpPr>
            <a:spLocks noGrp="1"/>
          </p:cNvSpPr>
          <p:nvPr>
            <p:ph type="ftr" sz="quarter" idx="11"/>
          </p:nvPr>
        </p:nvSpPr>
        <p:spPr/>
        <p:txBody>
          <a:bodyPr/>
          <a:lstStyle/>
          <a:p>
            <a:r>
              <a:rPr lang="en-US"/>
              <a:t>Defining Retail Excellence | Store of the Year Awards 2017</a:t>
            </a:r>
          </a:p>
        </p:txBody>
      </p:sp>
      <p:sp>
        <p:nvSpPr>
          <p:cNvPr id="6" name="Slide Number Placeholder 5"/>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170517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059" y="365125"/>
            <a:ext cx="10515600" cy="1325563"/>
          </a:xfrm>
        </p:spPr>
        <p:txBody>
          <a:bodyPr/>
          <a:lstStyle/>
          <a:p>
            <a:r>
              <a:rPr lang="en-US"/>
              <a:t>Click to edit Master title style</a:t>
            </a:r>
          </a:p>
        </p:txBody>
      </p:sp>
      <p:sp>
        <p:nvSpPr>
          <p:cNvPr id="3" name="Content Placeholder 2"/>
          <p:cNvSpPr>
            <a:spLocks noGrp="1"/>
          </p:cNvSpPr>
          <p:nvPr>
            <p:ph idx="1" hasCustomPrompt="1"/>
          </p:nvPr>
        </p:nvSpPr>
        <p:spPr>
          <a:xfrm>
            <a:off x="466059" y="1690688"/>
            <a:ext cx="3404191" cy="2087157"/>
          </a:xfrm>
        </p:spPr>
        <p:txBody>
          <a:bodyPr>
            <a:normAutofit/>
          </a:bodyPr>
          <a:lstStyle>
            <a:lvl1pPr marL="0" indent="0">
              <a:buNone/>
              <a:defRPr sz="2000" b="0" i="0">
                <a:latin typeface="Futura Book" charset="0"/>
                <a:ea typeface="Futura Book" charset="0"/>
                <a:cs typeface="Futura Book" charset="0"/>
              </a:defRPr>
            </a:lvl1pPr>
            <a:lvl2pPr>
              <a:defRPr>
                <a:latin typeface="Futura Medium" charset="0"/>
                <a:ea typeface="Futura Medium" charset="0"/>
                <a:cs typeface="Futura Medium" charset="0"/>
              </a:defRPr>
            </a:lvl2pPr>
            <a:lvl3pPr>
              <a:defRPr>
                <a:latin typeface="Futura Medium" charset="0"/>
                <a:ea typeface="Futura Medium" charset="0"/>
                <a:cs typeface="Futura Medium" charset="0"/>
              </a:defRPr>
            </a:lvl3pPr>
            <a:lvl4pPr>
              <a:defRPr>
                <a:latin typeface="Futura Medium" charset="0"/>
                <a:ea typeface="Futura Medium" charset="0"/>
                <a:cs typeface="Futura Medium" charset="0"/>
              </a:defRPr>
            </a:lvl4pPr>
            <a:lvl5pPr>
              <a:defRPr>
                <a:latin typeface="Futura Medium" charset="0"/>
                <a:ea typeface="Futura Medium" charset="0"/>
                <a:cs typeface="Futura Medium" charset="0"/>
              </a:defRPr>
            </a:lvl5pPr>
          </a:lstStyle>
          <a:p>
            <a:pPr lvl="0"/>
            <a:r>
              <a:rPr lang="en-US" dirty="0"/>
              <a:t>Click to add images</a:t>
            </a:r>
          </a:p>
        </p:txBody>
      </p:sp>
      <p:sp>
        <p:nvSpPr>
          <p:cNvPr id="6" name="Slide Number Placeholder 5"/>
          <p:cNvSpPr>
            <a:spLocks noGrp="1"/>
          </p:cNvSpPr>
          <p:nvPr>
            <p:ph type="sldNum" sz="quarter" idx="12"/>
          </p:nvPr>
        </p:nvSpPr>
        <p:spPr>
          <a:xfrm>
            <a:off x="9000000" y="6356350"/>
            <a:ext cx="2743200" cy="365125"/>
          </a:xfrm>
        </p:spPr>
        <p:txBody>
          <a:bodyPr/>
          <a:lstStyle/>
          <a:p>
            <a:fld id="{722103A4-C21C-BA4E-8EF6-63BAC5787906}" type="slidenum">
              <a:rPr lang="en-US" smtClean="0"/>
              <a:t>‹#›</a:t>
            </a:fld>
            <a:endParaRPr lang="en-US"/>
          </a:p>
        </p:txBody>
      </p:sp>
      <p:sp>
        <p:nvSpPr>
          <p:cNvPr id="7" name="Footer Placeholder 4"/>
          <p:cNvSpPr>
            <a:spLocks noGrp="1"/>
          </p:cNvSpPr>
          <p:nvPr>
            <p:ph type="ftr" sz="quarter" idx="11"/>
          </p:nvPr>
        </p:nvSpPr>
        <p:spPr>
          <a:xfrm>
            <a:off x="497958" y="6356350"/>
            <a:ext cx="4114800" cy="365125"/>
          </a:xfrm>
        </p:spPr>
        <p:txBody>
          <a:bodyPr/>
          <a:lstStyle/>
          <a:p>
            <a:r>
              <a:rPr lang="en-US"/>
              <a:t>Defining Retail Excellence | Store of the Year Awards 2017</a:t>
            </a:r>
          </a:p>
        </p:txBody>
      </p:sp>
      <p:sp>
        <p:nvSpPr>
          <p:cNvPr id="10" name="Content Placeholder 2"/>
          <p:cNvSpPr>
            <a:spLocks noGrp="1"/>
          </p:cNvSpPr>
          <p:nvPr>
            <p:ph idx="13" hasCustomPrompt="1"/>
          </p:nvPr>
        </p:nvSpPr>
        <p:spPr>
          <a:xfrm>
            <a:off x="4373082" y="1690688"/>
            <a:ext cx="3404191" cy="2087157"/>
          </a:xfrm>
        </p:spPr>
        <p:txBody>
          <a:bodyPr>
            <a:normAutofit/>
          </a:bodyPr>
          <a:lstStyle>
            <a:lvl1pPr marL="0" indent="0">
              <a:buNone/>
              <a:defRPr sz="2000" b="0" i="0">
                <a:latin typeface="Futura Book" charset="0"/>
                <a:ea typeface="Futura Book" charset="0"/>
                <a:cs typeface="Futura Book" charset="0"/>
              </a:defRPr>
            </a:lvl1pPr>
            <a:lvl2pPr>
              <a:defRPr>
                <a:latin typeface="Futura Medium" charset="0"/>
                <a:ea typeface="Futura Medium" charset="0"/>
                <a:cs typeface="Futura Medium" charset="0"/>
              </a:defRPr>
            </a:lvl2pPr>
            <a:lvl3pPr>
              <a:defRPr>
                <a:latin typeface="Futura Medium" charset="0"/>
                <a:ea typeface="Futura Medium" charset="0"/>
                <a:cs typeface="Futura Medium" charset="0"/>
              </a:defRPr>
            </a:lvl3pPr>
            <a:lvl4pPr>
              <a:defRPr>
                <a:latin typeface="Futura Medium" charset="0"/>
                <a:ea typeface="Futura Medium" charset="0"/>
                <a:cs typeface="Futura Medium" charset="0"/>
              </a:defRPr>
            </a:lvl4pPr>
            <a:lvl5pPr>
              <a:defRPr>
                <a:latin typeface="Futura Medium" charset="0"/>
                <a:ea typeface="Futura Medium" charset="0"/>
                <a:cs typeface="Futura Medium" charset="0"/>
              </a:defRPr>
            </a:lvl5pPr>
          </a:lstStyle>
          <a:p>
            <a:pPr lvl="0"/>
            <a:r>
              <a:rPr lang="en-US" dirty="0"/>
              <a:t>Click to add images</a:t>
            </a:r>
          </a:p>
        </p:txBody>
      </p:sp>
      <p:sp>
        <p:nvSpPr>
          <p:cNvPr id="11" name="Content Placeholder 2"/>
          <p:cNvSpPr>
            <a:spLocks noGrp="1"/>
          </p:cNvSpPr>
          <p:nvPr>
            <p:ph idx="14" hasCustomPrompt="1"/>
          </p:nvPr>
        </p:nvSpPr>
        <p:spPr>
          <a:xfrm>
            <a:off x="8280104" y="1690688"/>
            <a:ext cx="3404191" cy="2087157"/>
          </a:xfrm>
        </p:spPr>
        <p:txBody>
          <a:bodyPr>
            <a:normAutofit/>
          </a:bodyPr>
          <a:lstStyle>
            <a:lvl1pPr marL="0" indent="0">
              <a:buNone/>
              <a:defRPr sz="2000" b="0" i="0">
                <a:latin typeface="Futura Book" charset="0"/>
                <a:ea typeface="Futura Book" charset="0"/>
                <a:cs typeface="Futura Book" charset="0"/>
              </a:defRPr>
            </a:lvl1pPr>
            <a:lvl2pPr>
              <a:defRPr>
                <a:latin typeface="Futura Medium" charset="0"/>
                <a:ea typeface="Futura Medium" charset="0"/>
                <a:cs typeface="Futura Medium" charset="0"/>
              </a:defRPr>
            </a:lvl2pPr>
            <a:lvl3pPr>
              <a:defRPr>
                <a:latin typeface="Futura Medium" charset="0"/>
                <a:ea typeface="Futura Medium" charset="0"/>
                <a:cs typeface="Futura Medium" charset="0"/>
              </a:defRPr>
            </a:lvl3pPr>
            <a:lvl4pPr>
              <a:defRPr>
                <a:latin typeface="Futura Medium" charset="0"/>
                <a:ea typeface="Futura Medium" charset="0"/>
                <a:cs typeface="Futura Medium" charset="0"/>
              </a:defRPr>
            </a:lvl4pPr>
            <a:lvl5pPr>
              <a:defRPr>
                <a:latin typeface="Futura Medium" charset="0"/>
                <a:ea typeface="Futura Medium" charset="0"/>
                <a:cs typeface="Futura Medium" charset="0"/>
              </a:defRPr>
            </a:lvl5pPr>
          </a:lstStyle>
          <a:p>
            <a:pPr lvl="0"/>
            <a:r>
              <a:rPr lang="en-US" dirty="0"/>
              <a:t>Click to add images</a:t>
            </a:r>
          </a:p>
        </p:txBody>
      </p:sp>
      <p:sp>
        <p:nvSpPr>
          <p:cNvPr id="13" name="Content Placeholder 2"/>
          <p:cNvSpPr>
            <a:spLocks noGrp="1"/>
          </p:cNvSpPr>
          <p:nvPr>
            <p:ph idx="15" hasCustomPrompt="1"/>
          </p:nvPr>
        </p:nvSpPr>
        <p:spPr>
          <a:xfrm>
            <a:off x="466059" y="4168074"/>
            <a:ext cx="3404191" cy="2087157"/>
          </a:xfrm>
        </p:spPr>
        <p:txBody>
          <a:bodyPr>
            <a:normAutofit/>
          </a:bodyPr>
          <a:lstStyle>
            <a:lvl1pPr marL="0" indent="0">
              <a:buNone/>
              <a:defRPr sz="2000" b="0" i="0">
                <a:latin typeface="Futura Book" charset="0"/>
                <a:ea typeface="Futura Book" charset="0"/>
                <a:cs typeface="Futura Book" charset="0"/>
              </a:defRPr>
            </a:lvl1pPr>
            <a:lvl2pPr>
              <a:defRPr>
                <a:latin typeface="Futura Medium" charset="0"/>
                <a:ea typeface="Futura Medium" charset="0"/>
                <a:cs typeface="Futura Medium" charset="0"/>
              </a:defRPr>
            </a:lvl2pPr>
            <a:lvl3pPr>
              <a:defRPr>
                <a:latin typeface="Futura Medium" charset="0"/>
                <a:ea typeface="Futura Medium" charset="0"/>
                <a:cs typeface="Futura Medium" charset="0"/>
              </a:defRPr>
            </a:lvl3pPr>
            <a:lvl4pPr>
              <a:defRPr>
                <a:latin typeface="Futura Medium" charset="0"/>
                <a:ea typeface="Futura Medium" charset="0"/>
                <a:cs typeface="Futura Medium" charset="0"/>
              </a:defRPr>
            </a:lvl4pPr>
            <a:lvl5pPr>
              <a:defRPr>
                <a:latin typeface="Futura Medium" charset="0"/>
                <a:ea typeface="Futura Medium" charset="0"/>
                <a:cs typeface="Futura Medium" charset="0"/>
              </a:defRPr>
            </a:lvl5pPr>
          </a:lstStyle>
          <a:p>
            <a:pPr lvl="0"/>
            <a:r>
              <a:rPr lang="en-US" dirty="0"/>
              <a:t>Click to add images</a:t>
            </a:r>
          </a:p>
        </p:txBody>
      </p:sp>
      <p:sp>
        <p:nvSpPr>
          <p:cNvPr id="14" name="Content Placeholder 2"/>
          <p:cNvSpPr>
            <a:spLocks noGrp="1"/>
          </p:cNvSpPr>
          <p:nvPr>
            <p:ph idx="16" hasCustomPrompt="1"/>
          </p:nvPr>
        </p:nvSpPr>
        <p:spPr>
          <a:xfrm>
            <a:off x="4373082" y="4168074"/>
            <a:ext cx="3404191" cy="2087157"/>
          </a:xfrm>
        </p:spPr>
        <p:txBody>
          <a:bodyPr>
            <a:normAutofit/>
          </a:bodyPr>
          <a:lstStyle>
            <a:lvl1pPr marL="0" indent="0">
              <a:buNone/>
              <a:defRPr sz="2000" b="0" i="0">
                <a:latin typeface="Futura Book" charset="0"/>
                <a:ea typeface="Futura Book" charset="0"/>
                <a:cs typeface="Futura Book" charset="0"/>
              </a:defRPr>
            </a:lvl1pPr>
            <a:lvl2pPr>
              <a:defRPr>
                <a:latin typeface="Futura Medium" charset="0"/>
                <a:ea typeface="Futura Medium" charset="0"/>
                <a:cs typeface="Futura Medium" charset="0"/>
              </a:defRPr>
            </a:lvl2pPr>
            <a:lvl3pPr>
              <a:defRPr>
                <a:latin typeface="Futura Medium" charset="0"/>
                <a:ea typeface="Futura Medium" charset="0"/>
                <a:cs typeface="Futura Medium" charset="0"/>
              </a:defRPr>
            </a:lvl3pPr>
            <a:lvl4pPr>
              <a:defRPr>
                <a:latin typeface="Futura Medium" charset="0"/>
                <a:ea typeface="Futura Medium" charset="0"/>
                <a:cs typeface="Futura Medium" charset="0"/>
              </a:defRPr>
            </a:lvl4pPr>
            <a:lvl5pPr>
              <a:defRPr>
                <a:latin typeface="Futura Medium" charset="0"/>
                <a:ea typeface="Futura Medium" charset="0"/>
                <a:cs typeface="Futura Medium" charset="0"/>
              </a:defRPr>
            </a:lvl5pPr>
          </a:lstStyle>
          <a:p>
            <a:pPr lvl="0"/>
            <a:r>
              <a:rPr lang="en-US" dirty="0"/>
              <a:t>Click to add images</a:t>
            </a:r>
          </a:p>
        </p:txBody>
      </p:sp>
      <p:sp>
        <p:nvSpPr>
          <p:cNvPr id="15" name="Content Placeholder 2"/>
          <p:cNvSpPr>
            <a:spLocks noGrp="1"/>
          </p:cNvSpPr>
          <p:nvPr>
            <p:ph idx="17" hasCustomPrompt="1"/>
          </p:nvPr>
        </p:nvSpPr>
        <p:spPr>
          <a:xfrm>
            <a:off x="8280104" y="4168074"/>
            <a:ext cx="3404191" cy="2087157"/>
          </a:xfrm>
        </p:spPr>
        <p:txBody>
          <a:bodyPr>
            <a:normAutofit/>
          </a:bodyPr>
          <a:lstStyle>
            <a:lvl1pPr marL="0" indent="0">
              <a:buNone/>
              <a:defRPr sz="2000" b="0" i="0">
                <a:latin typeface="Futura Book" charset="0"/>
                <a:ea typeface="Futura Book" charset="0"/>
                <a:cs typeface="Futura Book" charset="0"/>
              </a:defRPr>
            </a:lvl1pPr>
            <a:lvl2pPr>
              <a:defRPr>
                <a:latin typeface="Futura Medium" charset="0"/>
                <a:ea typeface="Futura Medium" charset="0"/>
                <a:cs typeface="Futura Medium" charset="0"/>
              </a:defRPr>
            </a:lvl2pPr>
            <a:lvl3pPr>
              <a:defRPr>
                <a:latin typeface="Futura Medium" charset="0"/>
                <a:ea typeface="Futura Medium" charset="0"/>
                <a:cs typeface="Futura Medium" charset="0"/>
              </a:defRPr>
            </a:lvl3pPr>
            <a:lvl4pPr>
              <a:defRPr>
                <a:latin typeface="Futura Medium" charset="0"/>
                <a:ea typeface="Futura Medium" charset="0"/>
                <a:cs typeface="Futura Medium" charset="0"/>
              </a:defRPr>
            </a:lvl4pPr>
            <a:lvl5pPr>
              <a:defRPr>
                <a:latin typeface="Futura Medium" charset="0"/>
                <a:ea typeface="Futura Medium" charset="0"/>
                <a:cs typeface="Futura Medium" charset="0"/>
              </a:defRPr>
            </a:lvl5pPr>
          </a:lstStyle>
          <a:p>
            <a:pPr lvl="0"/>
            <a:r>
              <a:rPr lang="en-US" dirty="0"/>
              <a:t>Click to add images</a:t>
            </a:r>
          </a:p>
        </p:txBody>
      </p:sp>
    </p:spTree>
    <p:extLst>
      <p:ext uri="{BB962C8B-B14F-4D97-AF65-F5344CB8AC3E}">
        <p14:creationId xmlns:p14="http://schemas.microsoft.com/office/powerpoint/2010/main" val="62459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9F38F1-88E3-8843-8021-33FEB20DEBF3}" type="datetime1">
              <a:rPr lang="en-GB" smtClean="0"/>
              <a:t>28/07/2021</a:t>
            </a:fld>
            <a:endParaRPr lang="en-US"/>
          </a:p>
        </p:txBody>
      </p:sp>
      <p:sp>
        <p:nvSpPr>
          <p:cNvPr id="5" name="Footer Placeholder 4"/>
          <p:cNvSpPr>
            <a:spLocks noGrp="1"/>
          </p:cNvSpPr>
          <p:nvPr>
            <p:ph type="ftr" sz="quarter" idx="11"/>
          </p:nvPr>
        </p:nvSpPr>
        <p:spPr/>
        <p:txBody>
          <a:bodyPr/>
          <a:lstStyle/>
          <a:p>
            <a:r>
              <a:rPr lang="en-US"/>
              <a:t>Defining Retail Excellence | Store of the Year Awards 2017</a:t>
            </a:r>
          </a:p>
        </p:txBody>
      </p:sp>
      <p:sp>
        <p:nvSpPr>
          <p:cNvPr id="6" name="Slide Number Placeholder 5"/>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58806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C967E41-332A-4D4B-B838-33DF2A1E367C}" type="datetime1">
              <a:rPr lang="en-GB" smtClean="0"/>
              <a:t>28/07/2021</a:t>
            </a:fld>
            <a:endParaRPr lang="en-US"/>
          </a:p>
        </p:txBody>
      </p:sp>
      <p:sp>
        <p:nvSpPr>
          <p:cNvPr id="6" name="Footer Placeholder 5"/>
          <p:cNvSpPr>
            <a:spLocks noGrp="1"/>
          </p:cNvSpPr>
          <p:nvPr>
            <p:ph type="ftr" sz="quarter" idx="11"/>
          </p:nvPr>
        </p:nvSpPr>
        <p:spPr/>
        <p:txBody>
          <a:bodyPr/>
          <a:lstStyle/>
          <a:p>
            <a:r>
              <a:rPr lang="en-US"/>
              <a:t>Defining Retail Excellence | Store of the Year Awards 2017</a:t>
            </a:r>
          </a:p>
        </p:txBody>
      </p:sp>
      <p:sp>
        <p:nvSpPr>
          <p:cNvPr id="7" name="Slide Number Placeholder 6"/>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86400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10C7AFF-C001-AD43-8954-BF306971DF49}" type="datetime1">
              <a:rPr lang="en-GB" smtClean="0"/>
              <a:t>28/07/2021</a:t>
            </a:fld>
            <a:endParaRPr lang="en-US"/>
          </a:p>
        </p:txBody>
      </p:sp>
      <p:sp>
        <p:nvSpPr>
          <p:cNvPr id="8" name="Footer Placeholder 7"/>
          <p:cNvSpPr>
            <a:spLocks noGrp="1"/>
          </p:cNvSpPr>
          <p:nvPr>
            <p:ph type="ftr" sz="quarter" idx="11"/>
          </p:nvPr>
        </p:nvSpPr>
        <p:spPr/>
        <p:txBody>
          <a:bodyPr/>
          <a:lstStyle/>
          <a:p>
            <a:r>
              <a:rPr lang="en-US"/>
              <a:t>Defining Retail Excellence | Store of the Year Awards 2017</a:t>
            </a:r>
          </a:p>
        </p:txBody>
      </p:sp>
      <p:sp>
        <p:nvSpPr>
          <p:cNvPr id="9" name="Slide Number Placeholder 8"/>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5124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8C3E07-9AA3-9749-B05B-EC2C8DB5422C}" type="datetime1">
              <a:rPr lang="en-GB" smtClean="0"/>
              <a:t>28/07/2021</a:t>
            </a:fld>
            <a:endParaRPr lang="en-US"/>
          </a:p>
        </p:txBody>
      </p:sp>
      <p:sp>
        <p:nvSpPr>
          <p:cNvPr id="4" name="Footer Placeholder 3"/>
          <p:cNvSpPr>
            <a:spLocks noGrp="1"/>
          </p:cNvSpPr>
          <p:nvPr>
            <p:ph type="ftr" sz="quarter" idx="11"/>
          </p:nvPr>
        </p:nvSpPr>
        <p:spPr/>
        <p:txBody>
          <a:bodyPr/>
          <a:lstStyle/>
          <a:p>
            <a:r>
              <a:rPr lang="en-US"/>
              <a:t>Defining Retail Excellence | Store of the Year Awards 2017</a:t>
            </a:r>
          </a:p>
        </p:txBody>
      </p:sp>
      <p:sp>
        <p:nvSpPr>
          <p:cNvPr id="5" name="Slide Number Placeholder 4"/>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12197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C1EEB08-7B4D-FE4D-A3C1-DE327D1FB82F}" type="datetime1">
              <a:rPr lang="en-GB" smtClean="0"/>
              <a:t>28/07/2021</a:t>
            </a:fld>
            <a:endParaRPr lang="en-US"/>
          </a:p>
        </p:txBody>
      </p:sp>
      <p:sp>
        <p:nvSpPr>
          <p:cNvPr id="3" name="Footer Placeholder 2"/>
          <p:cNvSpPr>
            <a:spLocks noGrp="1"/>
          </p:cNvSpPr>
          <p:nvPr>
            <p:ph type="ftr" sz="quarter" idx="11"/>
          </p:nvPr>
        </p:nvSpPr>
        <p:spPr/>
        <p:txBody>
          <a:bodyPr/>
          <a:lstStyle/>
          <a:p>
            <a:r>
              <a:rPr lang="en-US"/>
              <a:t>Defining Retail Excellence | Store of the Year Awards 2017</a:t>
            </a:r>
          </a:p>
        </p:txBody>
      </p:sp>
      <p:sp>
        <p:nvSpPr>
          <p:cNvPr id="4" name="Slide Number Placeholder 3"/>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131827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9BB7D99-6E26-8B49-B057-AA1E9A65671E}" type="datetime1">
              <a:rPr lang="en-GB" smtClean="0"/>
              <a:t>28/07/2021</a:t>
            </a:fld>
            <a:endParaRPr lang="en-US"/>
          </a:p>
        </p:txBody>
      </p:sp>
      <p:sp>
        <p:nvSpPr>
          <p:cNvPr id="6" name="Footer Placeholder 5"/>
          <p:cNvSpPr>
            <a:spLocks noGrp="1"/>
          </p:cNvSpPr>
          <p:nvPr>
            <p:ph type="ftr" sz="quarter" idx="11"/>
          </p:nvPr>
        </p:nvSpPr>
        <p:spPr/>
        <p:txBody>
          <a:bodyPr/>
          <a:lstStyle/>
          <a:p>
            <a:r>
              <a:rPr lang="en-US"/>
              <a:t>Defining Retail Excellence | Store of the Year Awards 2017</a:t>
            </a:r>
          </a:p>
        </p:txBody>
      </p:sp>
      <p:sp>
        <p:nvSpPr>
          <p:cNvPr id="7" name="Slide Number Placeholder 6"/>
          <p:cNvSpPr>
            <a:spLocks noGrp="1"/>
          </p:cNvSpPr>
          <p:nvPr>
            <p:ph type="sldNum" sz="quarter" idx="12"/>
          </p:nvPr>
        </p:nvSpPr>
        <p:spPr>
          <a:xfrm>
            <a:off x="9056914" y="6356350"/>
            <a:ext cx="2743200" cy="365125"/>
          </a:xfrm>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64628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5CE4435-6AC6-3F47-AC1F-9E15D3212ED6}" type="datetime1">
              <a:rPr lang="en-GB" smtClean="0"/>
              <a:t>28/07/2021</a:t>
            </a:fld>
            <a:endParaRPr lang="en-US"/>
          </a:p>
        </p:txBody>
      </p:sp>
      <p:sp>
        <p:nvSpPr>
          <p:cNvPr id="6" name="Footer Placeholder 5"/>
          <p:cNvSpPr>
            <a:spLocks noGrp="1"/>
          </p:cNvSpPr>
          <p:nvPr>
            <p:ph type="ftr" sz="quarter" idx="11"/>
          </p:nvPr>
        </p:nvSpPr>
        <p:spPr/>
        <p:txBody>
          <a:bodyPr/>
          <a:lstStyle/>
          <a:p>
            <a:r>
              <a:rPr lang="en-US"/>
              <a:t>Defining Retail Excellence | Store of the Year Awards 2017</a:t>
            </a:r>
          </a:p>
        </p:txBody>
      </p:sp>
      <p:sp>
        <p:nvSpPr>
          <p:cNvPr id="7" name="Slide Number Placeholder 6"/>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8165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97958" y="6356350"/>
            <a:ext cx="4114800" cy="365125"/>
          </a:xfrm>
          <a:prstGeom prst="rect">
            <a:avLst/>
          </a:prstGeom>
        </p:spPr>
        <p:txBody>
          <a:bodyPr vert="horz" lIns="0" tIns="45720" rIns="0" bIns="45720" rtlCol="0" anchor="ctr"/>
          <a:lstStyle>
            <a:lvl1pPr algn="l">
              <a:defRPr sz="1200">
                <a:solidFill>
                  <a:schemeClr val="tx1">
                    <a:tint val="75000"/>
                  </a:schemeClr>
                </a:solidFill>
              </a:defRPr>
            </a:lvl1pPr>
          </a:lstStyle>
          <a:p>
            <a:r>
              <a:rPr lang="en-US" dirty="0"/>
              <a:t>Defining Retail Excellence | Store of the Year Awards 2017</a:t>
            </a:r>
          </a:p>
        </p:txBody>
      </p:sp>
      <p:sp>
        <p:nvSpPr>
          <p:cNvPr id="6" name="Slide Number Placeholder 5"/>
          <p:cNvSpPr>
            <a:spLocks noGrp="1"/>
          </p:cNvSpPr>
          <p:nvPr>
            <p:ph type="sldNum" sz="quarter" idx="4"/>
          </p:nvPr>
        </p:nvSpPr>
        <p:spPr>
          <a:xfrm>
            <a:off x="9000000" y="6356350"/>
            <a:ext cx="2743200" cy="365125"/>
          </a:xfrm>
          <a:prstGeom prst="rect">
            <a:avLst/>
          </a:prstGeom>
        </p:spPr>
        <p:txBody>
          <a:bodyPr vert="horz" lIns="91440" tIns="45720" rIns="0" bIns="45720" rtlCol="0" anchor="ctr"/>
          <a:lstStyle>
            <a:lvl1pPr algn="r">
              <a:defRPr sz="1200">
                <a:solidFill>
                  <a:schemeClr val="tx1">
                    <a:tint val="75000"/>
                  </a:schemeClr>
                </a:solidFill>
              </a:defRPr>
            </a:lvl1pPr>
          </a:lstStyle>
          <a:p>
            <a:fld id="{722103A4-C21C-BA4E-8EF6-63BAC5787906}" type="slidenum">
              <a:rPr lang="en-US" smtClean="0"/>
              <a:t>‹#›</a:t>
            </a:fld>
            <a:endParaRPr lang="en-US" dirty="0"/>
          </a:p>
        </p:txBody>
      </p:sp>
    </p:spTree>
    <p:extLst>
      <p:ext uri="{BB962C8B-B14F-4D97-AF65-F5344CB8AC3E}">
        <p14:creationId xmlns:p14="http://schemas.microsoft.com/office/powerpoint/2010/main" val="77770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1</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3" t="2947" r="93" b="10724"/>
          <a:stretch/>
        </p:blipFill>
        <p:spPr>
          <a:xfrm>
            <a:off x="403860" y="361504"/>
            <a:ext cx="11384280" cy="5920415"/>
          </a:xfrm>
          <a:prstGeom prst="rect">
            <a:avLst/>
          </a:prstGeom>
        </p:spPr>
      </p:pic>
      <p:sp>
        <p:nvSpPr>
          <p:cNvPr id="8" name="Rectangle 7"/>
          <p:cNvSpPr/>
          <p:nvPr/>
        </p:nvSpPr>
        <p:spPr>
          <a:xfrm>
            <a:off x="403860" y="361504"/>
            <a:ext cx="11384280" cy="5920415"/>
          </a:xfrm>
          <a:prstGeom prst="rect">
            <a:avLst/>
          </a:prstGeom>
          <a:solidFill>
            <a:srgbClr val="00206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0000" y="1080000"/>
            <a:ext cx="5922335" cy="2716449"/>
          </a:xfrm>
          <a:prstGeom prst="rect">
            <a:avLst/>
          </a:prstGeom>
          <a:noFill/>
        </p:spPr>
        <p:txBody>
          <a:bodyPr wrap="square" lIns="0" tIns="0" rIns="0" bIns="0" rtlCol="0">
            <a:spAutoFit/>
          </a:bodyPr>
          <a:lstStyle/>
          <a:p>
            <a:pPr>
              <a:lnSpc>
                <a:spcPts val="7000"/>
              </a:lnSpc>
            </a:pPr>
            <a:r>
              <a:rPr lang="en-GB" sz="10000" baseline="30000" dirty="0">
                <a:solidFill>
                  <a:srgbClr val="FFC000"/>
                </a:solidFill>
                <a:latin typeface="Futura Medium" charset="0"/>
                <a:ea typeface="Futura Medium" charset="0"/>
                <a:cs typeface="Futura Medium" charset="0"/>
              </a:rPr>
              <a:t>Defining</a:t>
            </a:r>
            <a:br>
              <a:rPr lang="en-GB" sz="10000" baseline="30000" dirty="0">
                <a:solidFill>
                  <a:srgbClr val="FFC000"/>
                </a:solidFill>
                <a:latin typeface="Futura Medium" charset="0"/>
                <a:ea typeface="Futura Medium" charset="0"/>
                <a:cs typeface="Futura Medium" charset="0"/>
              </a:rPr>
            </a:br>
            <a:r>
              <a:rPr lang="en-GB" sz="10000" baseline="30000" dirty="0">
                <a:solidFill>
                  <a:srgbClr val="FFC000"/>
                </a:solidFill>
                <a:latin typeface="Futura Medium" charset="0"/>
                <a:ea typeface="Futura Medium" charset="0"/>
                <a:cs typeface="Futura Medium" charset="0"/>
              </a:rPr>
              <a:t>Retail</a:t>
            </a:r>
            <a:br>
              <a:rPr lang="en-GB" sz="10000" baseline="30000" dirty="0">
                <a:solidFill>
                  <a:srgbClr val="FFC000"/>
                </a:solidFill>
                <a:latin typeface="Futura Medium" charset="0"/>
                <a:ea typeface="Futura Medium" charset="0"/>
                <a:cs typeface="Futura Medium" charset="0"/>
              </a:rPr>
            </a:br>
            <a:r>
              <a:rPr lang="en-GB" sz="10000" baseline="30000" dirty="0">
                <a:solidFill>
                  <a:srgbClr val="FFC000"/>
                </a:solidFill>
                <a:latin typeface="Futura Medium" charset="0"/>
                <a:ea typeface="Futura Medium" charset="0"/>
                <a:cs typeface="Futura Medium" charset="0"/>
              </a:rPr>
              <a:t>Excellence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89" y="5343429"/>
            <a:ext cx="2445370" cy="568274"/>
          </a:xfrm>
          <a:prstGeom prst="rect">
            <a:avLst/>
          </a:prstGeom>
        </p:spPr>
      </p:pic>
      <p:pic>
        <p:nvPicPr>
          <p:cNvPr id="3" name="Picture 2" descr="Venn diagram&#10;&#10;Description automatically generated">
            <a:extLst>
              <a:ext uri="{FF2B5EF4-FFF2-40B4-BE49-F238E27FC236}">
                <a16:creationId xmlns:a16="http://schemas.microsoft.com/office/drawing/2014/main" id="{844F0ED0-BED6-7744-95F6-20BB4E8A85CB}"/>
              </a:ext>
            </a:extLst>
          </p:cNvPr>
          <p:cNvPicPr>
            <a:picLocks noChangeAspect="1"/>
          </p:cNvPicPr>
          <p:nvPr/>
        </p:nvPicPr>
        <p:blipFill>
          <a:blip r:embed="rId5"/>
          <a:stretch>
            <a:fillRect/>
          </a:stretch>
        </p:blipFill>
        <p:spPr>
          <a:xfrm>
            <a:off x="9235307" y="576081"/>
            <a:ext cx="2236693" cy="2236693"/>
          </a:xfrm>
          <a:prstGeom prst="rect">
            <a:avLst/>
          </a:prstGeom>
        </p:spPr>
      </p:pic>
    </p:spTree>
    <p:extLst>
      <p:ext uri="{BB962C8B-B14F-4D97-AF65-F5344CB8AC3E}">
        <p14:creationId xmlns:p14="http://schemas.microsoft.com/office/powerpoint/2010/main" val="1816345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33"/>
            <a:ext cx="11389636" cy="5920415"/>
          </a:xfrm>
          <a:prstGeom prst="rect">
            <a:avLst/>
          </a:prstGeom>
        </p:spPr>
      </p:pic>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10</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a:solidFill>
                  <a:schemeClr val="bg1"/>
                </a:solidFill>
                <a:latin typeface="Futura Medium" charset="0"/>
                <a:ea typeface="Futura Medium" charset="0"/>
                <a:cs typeface="Futura Medium" charset="0"/>
              </a:rPr>
              <a:t>First Bite</a:t>
            </a: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a:solidFill>
                  <a:schemeClr val="bg1">
                    <a:alpha val="75000"/>
                  </a:schemeClr>
                </a:solidFill>
                <a:latin typeface="Futura Book" charset="0"/>
                <a:ea typeface="Futura Book" charset="0"/>
                <a:cs typeface="Futura Book" charset="0"/>
              </a:rPr>
              <a:t>Category 3</a:t>
            </a:r>
          </a:p>
        </p:txBody>
      </p:sp>
      <p:sp>
        <p:nvSpPr>
          <p:cNvPr id="8" name="TextBox 7"/>
          <p:cNvSpPr txBox="1"/>
          <p:nvPr/>
        </p:nvSpPr>
        <p:spPr>
          <a:xfrm>
            <a:off x="4680001" y="792000"/>
            <a:ext cx="6673800" cy="2214585"/>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The best stores give a powerful, easy to read impression on entering the threshold, which reflects the ethos of the brand. We call this ‘first bite’.</a:t>
            </a:r>
          </a:p>
        </p:txBody>
      </p:sp>
    </p:spTree>
    <p:extLst>
      <p:ext uri="{BB962C8B-B14F-4D97-AF65-F5344CB8AC3E}">
        <p14:creationId xmlns:p14="http://schemas.microsoft.com/office/powerpoint/2010/main" val="1021130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11</a:t>
            </a:fld>
            <a:endParaRPr lang="en-US" dirty="0"/>
          </a:p>
        </p:txBody>
      </p:sp>
      <p:sp>
        <p:nvSpPr>
          <p:cNvPr id="5" name="Footer Placeholder 4"/>
          <p:cNvSpPr>
            <a:spLocks noGrp="1"/>
          </p:cNvSpPr>
          <p:nvPr>
            <p:ph type="ftr" sz="quarter" idx="11"/>
          </p:nvPr>
        </p:nvSpPr>
        <p:spPr/>
        <p:txBody>
          <a:bodyPr/>
          <a:lstStyle/>
          <a:p>
            <a:r>
              <a:rPr lang="en-US" dirty="0"/>
              <a:t>Defining Retail Excellence | Store of the Year Awards 2021</a:t>
            </a:r>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0" y="496717"/>
            <a:ext cx="3363823" cy="461665"/>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First Bite</a:t>
            </a: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this* </a:t>
            </a: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500448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32"/>
            <a:ext cx="11389636" cy="5920415"/>
          </a:xfrm>
          <a:prstGeom prst="rect">
            <a:avLst/>
          </a:prstGeom>
        </p:spPr>
      </p:pic>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12</a:t>
            </a:fld>
            <a:endParaRPr lang="en-US"/>
          </a:p>
        </p:txBody>
      </p:sp>
      <p:sp>
        <p:nvSpPr>
          <p:cNvPr id="6" name="TextBox 5"/>
          <p:cNvSpPr txBox="1"/>
          <p:nvPr/>
        </p:nvSpPr>
        <p:spPr>
          <a:xfrm>
            <a:off x="720000" y="720000"/>
            <a:ext cx="3363823" cy="923330"/>
          </a:xfrm>
          <a:prstGeom prst="rect">
            <a:avLst/>
          </a:prstGeom>
          <a:noFill/>
        </p:spPr>
        <p:txBody>
          <a:bodyPr wrap="square" lIns="0" tIns="0" rIns="0" bIns="0" rtlCol="0">
            <a:spAutoFit/>
          </a:bodyPr>
          <a:lstStyle/>
          <a:p>
            <a:r>
              <a:rPr lang="en-US" sz="3000" dirty="0">
                <a:solidFill>
                  <a:schemeClr val="bg1"/>
                </a:solidFill>
                <a:latin typeface="Futura Medium" charset="0"/>
                <a:ea typeface="Futura Medium" charset="0"/>
                <a:cs typeface="Futura Medium" charset="0"/>
              </a:rPr>
              <a:t>Visual Merchandising</a:t>
            </a: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a:solidFill>
                  <a:schemeClr val="bg1">
                    <a:alpha val="75000"/>
                  </a:schemeClr>
                </a:solidFill>
                <a:latin typeface="Futura Book" charset="0"/>
                <a:ea typeface="Futura Book" charset="0"/>
                <a:cs typeface="Futura Book" charset="0"/>
              </a:rPr>
              <a:t>Category 4</a:t>
            </a:r>
          </a:p>
        </p:txBody>
      </p:sp>
      <p:sp>
        <p:nvSpPr>
          <p:cNvPr id="8" name="TextBox 7"/>
          <p:cNvSpPr txBox="1"/>
          <p:nvPr/>
        </p:nvSpPr>
        <p:spPr>
          <a:xfrm>
            <a:off x="4680001" y="792000"/>
            <a:ext cx="6673800" cy="2214585"/>
          </a:xfrm>
          <a:prstGeom prst="rect">
            <a:avLst/>
          </a:prstGeom>
          <a:noFill/>
        </p:spPr>
        <p:txBody>
          <a:bodyPr wrap="square" lIns="0" tIns="0" rIns="0" bIns="0" numCol="1" spcCol="360000" rtlCol="0">
            <a:noAutofit/>
          </a:bodyPr>
          <a:lstStyle/>
          <a:p>
            <a:r>
              <a:rPr lang="en-GB" sz="4000" baseline="30000" dirty="0">
                <a:solidFill>
                  <a:schemeClr val="bg1">
                    <a:lumMod val="95000"/>
                  </a:schemeClr>
                </a:solidFill>
                <a:latin typeface="Futura Book" charset="0"/>
                <a:ea typeface="Futura Book" charset="0"/>
                <a:cs typeface="Futura Book" charset="0"/>
              </a:rPr>
              <a:t>The key to great retail is merchandising that engineers desire. Nothing you sell should look boring or better out of the store than in. Great visual merchandising shows off your expert creativity and makes shopping a visual treat. </a:t>
            </a:r>
          </a:p>
        </p:txBody>
      </p:sp>
    </p:spTree>
    <p:extLst>
      <p:ext uri="{BB962C8B-B14F-4D97-AF65-F5344CB8AC3E}">
        <p14:creationId xmlns:p14="http://schemas.microsoft.com/office/powerpoint/2010/main" val="201491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13</a:t>
            </a:fld>
            <a:endParaRPr lang="en-US" dirty="0"/>
          </a:p>
        </p:txBody>
      </p:sp>
      <p:sp>
        <p:nvSpPr>
          <p:cNvPr id="5" name="Footer Placeholder 4"/>
          <p:cNvSpPr>
            <a:spLocks noGrp="1"/>
          </p:cNvSpPr>
          <p:nvPr>
            <p:ph type="ftr" sz="quarter" idx="11"/>
          </p:nvPr>
        </p:nvSpPr>
        <p:spPr/>
        <p:txBody>
          <a:bodyPr/>
          <a:lstStyle/>
          <a:p>
            <a:r>
              <a:rPr lang="en-US" dirty="0"/>
              <a:t>Defining Retail Excellence | Store of the Year Awards 2021</a:t>
            </a:r>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1" y="496717"/>
            <a:ext cx="3595714" cy="923330"/>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Visual Merchandising</a:t>
            </a: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this* </a:t>
            </a: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127829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31"/>
            <a:ext cx="11389635" cy="5920415"/>
          </a:xfrm>
          <a:prstGeom prst="rect">
            <a:avLst/>
          </a:prstGeom>
        </p:spPr>
      </p:pic>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14</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a:solidFill>
                  <a:schemeClr val="bg1"/>
                </a:solidFill>
                <a:latin typeface="Futura Medium" charset="0"/>
                <a:ea typeface="Futura Medium" charset="0"/>
                <a:cs typeface="Futura Medium" charset="0"/>
              </a:rPr>
              <a:t>Interior design</a:t>
            </a: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a:solidFill>
                  <a:schemeClr val="bg1">
                    <a:alpha val="75000"/>
                  </a:schemeClr>
                </a:solidFill>
                <a:latin typeface="Futura Book" charset="0"/>
                <a:ea typeface="Futura Book" charset="0"/>
                <a:cs typeface="Futura Book" charset="0"/>
              </a:rPr>
              <a:t>Category 5</a:t>
            </a:r>
          </a:p>
        </p:txBody>
      </p:sp>
      <p:sp>
        <p:nvSpPr>
          <p:cNvPr id="8" name="TextBox 7"/>
          <p:cNvSpPr txBox="1"/>
          <p:nvPr/>
        </p:nvSpPr>
        <p:spPr>
          <a:xfrm>
            <a:off x="4680001" y="792000"/>
            <a:ext cx="6673800" cy="2214585"/>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Design matters. Customer expectations are higher than ever. From fixtures, to materials, lighting and colour, every element is an opportunity to wow. The cookie-cutter rollout is dead, and retailers are building unique stores for each location.</a:t>
            </a:r>
          </a:p>
        </p:txBody>
      </p:sp>
    </p:spTree>
    <p:extLst>
      <p:ext uri="{BB962C8B-B14F-4D97-AF65-F5344CB8AC3E}">
        <p14:creationId xmlns:p14="http://schemas.microsoft.com/office/powerpoint/2010/main" val="16836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15</a:t>
            </a:fld>
            <a:endParaRPr lang="en-US" dirty="0"/>
          </a:p>
        </p:txBody>
      </p:sp>
      <p:sp>
        <p:nvSpPr>
          <p:cNvPr id="5" name="Footer Placeholder 4"/>
          <p:cNvSpPr>
            <a:spLocks noGrp="1"/>
          </p:cNvSpPr>
          <p:nvPr>
            <p:ph type="ftr" sz="quarter" idx="11"/>
          </p:nvPr>
        </p:nvSpPr>
        <p:spPr/>
        <p:txBody>
          <a:bodyPr/>
          <a:lstStyle/>
          <a:p>
            <a:r>
              <a:rPr lang="en-US" dirty="0"/>
              <a:t>Defining Retail Excellence | Store of the Year Awards 2021</a:t>
            </a:r>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1" y="496717"/>
            <a:ext cx="3595714" cy="461665"/>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Interior design</a:t>
            </a: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this* </a:t>
            </a: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161811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30"/>
            <a:ext cx="11389636" cy="5920415"/>
          </a:xfrm>
          <a:prstGeom prst="rect">
            <a:avLst/>
          </a:prstGeom>
        </p:spPr>
      </p:pic>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16</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a:solidFill>
                  <a:schemeClr val="bg1"/>
                </a:solidFill>
                <a:latin typeface="Futura Medium" charset="0"/>
                <a:ea typeface="Futura Medium" charset="0"/>
                <a:cs typeface="Futura Medium" charset="0"/>
              </a:rPr>
              <a:t>Curation</a:t>
            </a: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a:solidFill>
                  <a:schemeClr val="bg1">
                    <a:alpha val="75000"/>
                  </a:schemeClr>
                </a:solidFill>
                <a:latin typeface="Futura Book" charset="0"/>
                <a:ea typeface="Futura Book" charset="0"/>
                <a:cs typeface="Futura Book" charset="0"/>
              </a:rPr>
              <a:t>Category 6</a:t>
            </a:r>
          </a:p>
        </p:txBody>
      </p:sp>
      <p:sp>
        <p:nvSpPr>
          <p:cNvPr id="8" name="TextBox 7"/>
          <p:cNvSpPr txBox="1"/>
          <p:nvPr/>
        </p:nvSpPr>
        <p:spPr>
          <a:xfrm>
            <a:off x="4680001" y="792000"/>
            <a:ext cx="6673800" cy="2214585"/>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Products on shelves just don’t cut it anymore. The best retailers present products as solutions, in ways that are inspiring, trustworthy and easy to understand.</a:t>
            </a:r>
          </a:p>
        </p:txBody>
      </p:sp>
    </p:spTree>
    <p:extLst>
      <p:ext uri="{BB962C8B-B14F-4D97-AF65-F5344CB8AC3E}">
        <p14:creationId xmlns:p14="http://schemas.microsoft.com/office/powerpoint/2010/main" val="1255228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17</a:t>
            </a:fld>
            <a:endParaRPr lang="en-US" dirty="0"/>
          </a:p>
        </p:txBody>
      </p:sp>
      <p:sp>
        <p:nvSpPr>
          <p:cNvPr id="5" name="Footer Placeholder 4"/>
          <p:cNvSpPr>
            <a:spLocks noGrp="1"/>
          </p:cNvSpPr>
          <p:nvPr>
            <p:ph type="ftr" sz="quarter" idx="11"/>
          </p:nvPr>
        </p:nvSpPr>
        <p:spPr/>
        <p:txBody>
          <a:bodyPr/>
          <a:lstStyle/>
          <a:p>
            <a:r>
              <a:rPr lang="en-US" dirty="0"/>
              <a:t>Defining Retail Excellence | Store of the Year Awards 2021</a:t>
            </a:r>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1" y="496717"/>
            <a:ext cx="3595714" cy="461665"/>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Curation</a:t>
            </a: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this* </a:t>
            </a: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1066105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29"/>
            <a:ext cx="11389636" cy="5920415"/>
          </a:xfrm>
          <a:prstGeom prst="rect">
            <a:avLst/>
          </a:prstGeom>
        </p:spPr>
      </p:pic>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18</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err="1">
                <a:solidFill>
                  <a:schemeClr val="bg1"/>
                </a:solidFill>
                <a:latin typeface="Futura Medium" charset="0"/>
                <a:ea typeface="Futura Medium" charset="0"/>
                <a:cs typeface="Futura Medium" charset="0"/>
              </a:rPr>
              <a:t>Personalisation</a:t>
            </a:r>
            <a:endParaRPr lang="en-US" sz="3000" dirty="0">
              <a:solidFill>
                <a:schemeClr val="bg1"/>
              </a:solidFill>
              <a:latin typeface="Futura Medium" charset="0"/>
              <a:ea typeface="Futura Medium" charset="0"/>
              <a:cs typeface="Futura Medium" charset="0"/>
            </a:endParaRP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a:solidFill>
                  <a:schemeClr val="bg1">
                    <a:alpha val="75000"/>
                  </a:schemeClr>
                </a:solidFill>
                <a:latin typeface="Futura Book" charset="0"/>
                <a:ea typeface="Futura Book" charset="0"/>
                <a:cs typeface="Futura Book" charset="0"/>
              </a:rPr>
              <a:t>Category 7</a:t>
            </a:r>
          </a:p>
        </p:txBody>
      </p:sp>
      <p:sp>
        <p:nvSpPr>
          <p:cNvPr id="8" name="TextBox 7"/>
          <p:cNvSpPr txBox="1"/>
          <p:nvPr/>
        </p:nvSpPr>
        <p:spPr>
          <a:xfrm>
            <a:off x="4680001" y="792000"/>
            <a:ext cx="6673800" cy="2214585"/>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Products that are personalised instantly become more precious and treasured. Technology allows for much easier and more theatrical personalisation instore, whilst the traditional values of the craftsman are more important than ever.</a:t>
            </a:r>
          </a:p>
        </p:txBody>
      </p:sp>
    </p:spTree>
    <p:extLst>
      <p:ext uri="{BB962C8B-B14F-4D97-AF65-F5344CB8AC3E}">
        <p14:creationId xmlns:p14="http://schemas.microsoft.com/office/powerpoint/2010/main" val="1745813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19</a:t>
            </a:fld>
            <a:endParaRPr lang="en-US" dirty="0"/>
          </a:p>
        </p:txBody>
      </p:sp>
      <p:sp>
        <p:nvSpPr>
          <p:cNvPr id="5" name="Footer Placeholder 4"/>
          <p:cNvSpPr>
            <a:spLocks noGrp="1"/>
          </p:cNvSpPr>
          <p:nvPr>
            <p:ph type="ftr" sz="quarter" idx="11"/>
          </p:nvPr>
        </p:nvSpPr>
        <p:spPr/>
        <p:txBody>
          <a:bodyPr/>
          <a:lstStyle/>
          <a:p>
            <a:r>
              <a:rPr lang="en-US" dirty="0"/>
              <a:t>Defining Retail Excellence | Store of the Year Awards 2021</a:t>
            </a:r>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1" y="496717"/>
            <a:ext cx="3595714" cy="461665"/>
          </a:xfrm>
          <a:prstGeom prst="rect">
            <a:avLst/>
          </a:prstGeom>
          <a:noFill/>
        </p:spPr>
        <p:txBody>
          <a:bodyPr wrap="square" lIns="0" tIns="0" rIns="0" bIns="0" rtlCol="0">
            <a:spAutoFit/>
          </a:bodyPr>
          <a:lstStyle/>
          <a:p>
            <a:r>
              <a:rPr lang="en-US" sz="3000" dirty="0" err="1">
                <a:solidFill>
                  <a:srgbClr val="002060"/>
                </a:solidFill>
                <a:latin typeface="Futura Medium" charset="0"/>
                <a:ea typeface="Futura Medium" charset="0"/>
                <a:cs typeface="Futura Medium" charset="0"/>
              </a:rPr>
              <a:t>Personalisation</a:t>
            </a:r>
            <a:endParaRPr lang="en-US" sz="3000" dirty="0">
              <a:solidFill>
                <a:srgbClr val="002060"/>
              </a:solidFill>
              <a:latin typeface="Futura Medium" charset="0"/>
              <a:ea typeface="Futura Medium" charset="0"/>
              <a:cs typeface="Futura Medium" charset="0"/>
            </a:endParaRP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this* </a:t>
            </a: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39712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2</a:t>
            </a:fld>
            <a:endParaRPr lang="en-US"/>
          </a:p>
        </p:txBody>
      </p:sp>
      <p:sp>
        <p:nvSpPr>
          <p:cNvPr id="12" name="Rectangle 11"/>
          <p:cNvSpPr/>
          <p:nvPr/>
        </p:nvSpPr>
        <p:spPr>
          <a:xfrm>
            <a:off x="403860" y="369834"/>
            <a:ext cx="11384280" cy="59204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20000" y="720000"/>
            <a:ext cx="8232614" cy="4616648"/>
          </a:xfrm>
          <a:prstGeom prst="rect">
            <a:avLst/>
          </a:prstGeom>
          <a:noFill/>
        </p:spPr>
        <p:txBody>
          <a:bodyPr wrap="square" lIns="0" tIns="0" rIns="0" bIns="0" rtlCol="0">
            <a:spAutoFit/>
          </a:bodyPr>
          <a:lstStyle/>
          <a:p>
            <a:r>
              <a:rPr lang="en-GB" sz="3000" dirty="0">
                <a:solidFill>
                  <a:schemeClr val="bg1"/>
                </a:solidFill>
                <a:latin typeface="Futura Book" charset="0"/>
                <a:ea typeface="Futura Book" charset="0"/>
                <a:cs typeface="Futura Book" charset="0"/>
              </a:rPr>
              <a:t>Congratulations on being selected as one of the Top 100 stores in Ireland. This </a:t>
            </a:r>
            <a:r>
              <a:rPr lang="en-GB" sz="3000" dirty="0" err="1">
                <a:solidFill>
                  <a:schemeClr val="bg1"/>
                </a:solidFill>
                <a:latin typeface="Futura Book" charset="0"/>
                <a:ea typeface="Futura Book" charset="0"/>
                <a:cs typeface="Futura Book" charset="0"/>
              </a:rPr>
              <a:t>Powerpoint</a:t>
            </a:r>
            <a:r>
              <a:rPr lang="en-GB" sz="3000" dirty="0">
                <a:solidFill>
                  <a:schemeClr val="bg1"/>
                </a:solidFill>
                <a:latin typeface="Futura Book" charset="0"/>
                <a:ea typeface="Futura Book" charset="0"/>
                <a:cs typeface="Futura Book" charset="0"/>
              </a:rPr>
              <a:t> is your application for consideration for the next stage of the competition; the Top 30. This year we will judge the store of the year based upon 10 categories of retail excellence. We have produced a separate inspiration guide to accompany this application, which should be read first. This explains how we define retail excellence and how we will judge the awards. </a:t>
            </a:r>
            <a:endParaRPr lang="en-GB" sz="3000" i="1" baseline="30000" dirty="0">
              <a:solidFill>
                <a:schemeClr val="bg1"/>
              </a:solidFill>
              <a:latin typeface="Futura Book" charset="0"/>
              <a:ea typeface="Futura Book" charset="0"/>
              <a:cs typeface="Futura Book" charset="0"/>
            </a:endParaRPr>
          </a:p>
        </p:txBody>
      </p:sp>
    </p:spTree>
    <p:extLst>
      <p:ext uri="{BB962C8B-B14F-4D97-AF65-F5344CB8AC3E}">
        <p14:creationId xmlns:p14="http://schemas.microsoft.com/office/powerpoint/2010/main" val="1532418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29"/>
            <a:ext cx="11389636" cy="5920415"/>
          </a:xfrm>
          <a:prstGeom prst="rect">
            <a:avLst/>
          </a:prstGeom>
        </p:spPr>
      </p:pic>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20</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a:solidFill>
                  <a:schemeClr val="bg1"/>
                </a:solidFill>
                <a:latin typeface="Futura Medium" charset="0"/>
                <a:ea typeface="Futura Medium" charset="0"/>
                <a:cs typeface="Futura Medium" charset="0"/>
              </a:rPr>
              <a:t>Communication</a:t>
            </a: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a:solidFill>
                  <a:schemeClr val="bg1">
                    <a:alpha val="75000"/>
                  </a:schemeClr>
                </a:solidFill>
                <a:latin typeface="Futura Book" charset="0"/>
                <a:ea typeface="Futura Book" charset="0"/>
                <a:cs typeface="Futura Book" charset="0"/>
              </a:rPr>
              <a:t>Category 8</a:t>
            </a:r>
          </a:p>
        </p:txBody>
      </p:sp>
      <p:sp>
        <p:nvSpPr>
          <p:cNvPr id="8" name="TextBox 7"/>
          <p:cNvSpPr txBox="1"/>
          <p:nvPr/>
        </p:nvSpPr>
        <p:spPr>
          <a:xfrm>
            <a:off x="4680001" y="792000"/>
            <a:ext cx="6673800" cy="2214585"/>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Communication is how brands establish trust and demonstrate their passion and expertise. Whether it’s digital or analogue, storytelling is vital. Creating a distinctive tone of voice, gives a brand a unique personality and helps customers to connect.</a:t>
            </a:r>
          </a:p>
        </p:txBody>
      </p:sp>
    </p:spTree>
    <p:extLst>
      <p:ext uri="{BB962C8B-B14F-4D97-AF65-F5344CB8AC3E}">
        <p14:creationId xmlns:p14="http://schemas.microsoft.com/office/powerpoint/2010/main" val="605885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21</a:t>
            </a:fld>
            <a:endParaRPr lang="en-US" dirty="0"/>
          </a:p>
        </p:txBody>
      </p:sp>
      <p:sp>
        <p:nvSpPr>
          <p:cNvPr id="5" name="Footer Placeholder 4"/>
          <p:cNvSpPr>
            <a:spLocks noGrp="1"/>
          </p:cNvSpPr>
          <p:nvPr>
            <p:ph type="ftr" sz="quarter" idx="11"/>
          </p:nvPr>
        </p:nvSpPr>
        <p:spPr/>
        <p:txBody>
          <a:bodyPr/>
          <a:lstStyle/>
          <a:p>
            <a:r>
              <a:rPr lang="en-US" dirty="0"/>
              <a:t>Defining Retail Excellence | Store of the Year Awards 2021</a:t>
            </a:r>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1" y="496717"/>
            <a:ext cx="3595714" cy="461665"/>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Communication</a:t>
            </a: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this* </a:t>
            </a: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763946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28"/>
            <a:ext cx="11389636" cy="5920415"/>
          </a:xfrm>
          <a:prstGeom prst="rect">
            <a:avLst/>
          </a:prstGeom>
        </p:spPr>
      </p:pic>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22</a:t>
            </a:fld>
            <a:endParaRPr lang="en-US"/>
          </a:p>
        </p:txBody>
      </p:sp>
      <p:sp>
        <p:nvSpPr>
          <p:cNvPr id="6" name="TextBox 5"/>
          <p:cNvSpPr txBox="1"/>
          <p:nvPr/>
        </p:nvSpPr>
        <p:spPr>
          <a:xfrm>
            <a:off x="720000" y="720000"/>
            <a:ext cx="3363823" cy="923330"/>
          </a:xfrm>
          <a:prstGeom prst="rect">
            <a:avLst/>
          </a:prstGeom>
          <a:noFill/>
        </p:spPr>
        <p:txBody>
          <a:bodyPr wrap="square" lIns="0" tIns="0" rIns="0" bIns="0" rtlCol="0">
            <a:spAutoFit/>
          </a:bodyPr>
          <a:lstStyle/>
          <a:p>
            <a:r>
              <a:rPr lang="en-US" sz="3000" dirty="0">
                <a:solidFill>
                  <a:schemeClr val="bg1"/>
                </a:solidFill>
                <a:latin typeface="Futura Medium" charset="0"/>
                <a:ea typeface="Futura Medium" charset="0"/>
                <a:cs typeface="Futura Medium" charset="0"/>
              </a:rPr>
              <a:t>Hospitality</a:t>
            </a:r>
            <a:br>
              <a:rPr lang="en-US" sz="3000" dirty="0">
                <a:solidFill>
                  <a:schemeClr val="bg1"/>
                </a:solidFill>
                <a:latin typeface="Futura Medium" charset="0"/>
                <a:ea typeface="Futura Medium" charset="0"/>
                <a:cs typeface="Futura Medium" charset="0"/>
              </a:rPr>
            </a:br>
            <a:r>
              <a:rPr lang="en-US" sz="3000" dirty="0">
                <a:solidFill>
                  <a:schemeClr val="bg1"/>
                </a:solidFill>
                <a:latin typeface="Futura Medium" charset="0"/>
                <a:ea typeface="Futura Medium" charset="0"/>
                <a:cs typeface="Futura Medium" charset="0"/>
              </a:rPr>
              <a:t>&amp; Community</a:t>
            </a: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a:solidFill>
                  <a:schemeClr val="bg1">
                    <a:alpha val="75000"/>
                  </a:schemeClr>
                </a:solidFill>
                <a:latin typeface="Futura Book" charset="0"/>
                <a:ea typeface="Futura Book" charset="0"/>
                <a:cs typeface="Futura Book" charset="0"/>
              </a:rPr>
              <a:t>Category 9</a:t>
            </a:r>
          </a:p>
        </p:txBody>
      </p:sp>
      <p:sp>
        <p:nvSpPr>
          <p:cNvPr id="8" name="TextBox 7"/>
          <p:cNvSpPr txBox="1"/>
          <p:nvPr/>
        </p:nvSpPr>
        <p:spPr>
          <a:xfrm>
            <a:off x="4680001" y="792000"/>
            <a:ext cx="6673800" cy="2985343"/>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Hospitality has become a key driver across every retail sector; from instore coffee and cocktail bars to full service restaurants. </a:t>
            </a:r>
            <a:br>
              <a:rPr lang="en-GB" sz="4000" baseline="30000" dirty="0">
                <a:solidFill>
                  <a:schemeClr val="bg1"/>
                </a:solidFill>
                <a:latin typeface="Futura Book" charset="0"/>
                <a:ea typeface="Futura Book" charset="0"/>
                <a:cs typeface="Futura Book" charset="0"/>
              </a:rPr>
            </a:br>
            <a:r>
              <a:rPr lang="en-GB" sz="4000" baseline="30000" dirty="0">
                <a:solidFill>
                  <a:schemeClr val="bg1"/>
                </a:solidFill>
                <a:latin typeface="Futura Book" charset="0"/>
                <a:ea typeface="Futura Book" charset="0"/>
                <a:cs typeface="Futura Book" charset="0"/>
              </a:rPr>
              <a:t>More important though is the sense of community and stores as places to learn, engage and hang out in. This is </a:t>
            </a:r>
            <a:r>
              <a:rPr lang="en-GB" sz="4000" baseline="30000">
                <a:solidFill>
                  <a:schemeClr val="bg1"/>
                </a:solidFill>
                <a:latin typeface="Futura Book" charset="0"/>
                <a:ea typeface="Futura Book" charset="0"/>
                <a:cs typeface="Futura Book" charset="0"/>
              </a:rPr>
              <a:t>service </a:t>
            </a:r>
            <a:br>
              <a:rPr lang="en-GB" sz="4000" baseline="30000">
                <a:solidFill>
                  <a:schemeClr val="bg1"/>
                </a:solidFill>
                <a:latin typeface="Futura Book" charset="0"/>
                <a:ea typeface="Futura Book" charset="0"/>
                <a:cs typeface="Futura Book" charset="0"/>
              </a:rPr>
            </a:br>
            <a:r>
              <a:rPr lang="en-GB" sz="4000" baseline="30000">
                <a:solidFill>
                  <a:schemeClr val="bg1"/>
                </a:solidFill>
                <a:latin typeface="Futura Book" charset="0"/>
                <a:ea typeface="Futura Book" charset="0"/>
                <a:cs typeface="Futura Book" charset="0"/>
              </a:rPr>
              <a:t>of </a:t>
            </a:r>
            <a:r>
              <a:rPr lang="en-GB" sz="4000" baseline="30000" dirty="0">
                <a:solidFill>
                  <a:schemeClr val="bg1"/>
                </a:solidFill>
                <a:latin typeface="Futura Book" charset="0"/>
                <a:ea typeface="Futura Book" charset="0"/>
                <a:cs typeface="Futura Book" charset="0"/>
              </a:rPr>
              <a:t>the future.</a:t>
            </a:r>
          </a:p>
        </p:txBody>
      </p:sp>
    </p:spTree>
    <p:extLst>
      <p:ext uri="{BB962C8B-B14F-4D97-AF65-F5344CB8AC3E}">
        <p14:creationId xmlns:p14="http://schemas.microsoft.com/office/powerpoint/2010/main" val="95521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23</a:t>
            </a:fld>
            <a:endParaRPr lang="en-US" dirty="0"/>
          </a:p>
        </p:txBody>
      </p:sp>
      <p:sp>
        <p:nvSpPr>
          <p:cNvPr id="5" name="Footer Placeholder 4"/>
          <p:cNvSpPr>
            <a:spLocks noGrp="1"/>
          </p:cNvSpPr>
          <p:nvPr>
            <p:ph type="ftr" sz="quarter" idx="11"/>
          </p:nvPr>
        </p:nvSpPr>
        <p:spPr/>
        <p:txBody>
          <a:bodyPr/>
          <a:lstStyle/>
          <a:p>
            <a:r>
              <a:rPr lang="en-US" dirty="0"/>
              <a:t>Defining Retail Excellence | Store of the Year Awards 2021</a:t>
            </a:r>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1" y="496717"/>
            <a:ext cx="3595714" cy="923330"/>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Hospitality</a:t>
            </a:r>
            <a:br>
              <a:rPr lang="en-US" sz="3000" dirty="0">
                <a:solidFill>
                  <a:srgbClr val="002060"/>
                </a:solidFill>
                <a:latin typeface="Futura Medium" charset="0"/>
                <a:ea typeface="Futura Medium" charset="0"/>
                <a:cs typeface="Futura Medium" charset="0"/>
              </a:rPr>
            </a:br>
            <a:r>
              <a:rPr lang="en-US" sz="3000" dirty="0">
                <a:solidFill>
                  <a:srgbClr val="002060"/>
                </a:solidFill>
                <a:latin typeface="Futura Medium" charset="0"/>
                <a:ea typeface="Futura Medium" charset="0"/>
                <a:cs typeface="Futura Medium" charset="0"/>
              </a:rPr>
              <a:t>&amp; Community</a:t>
            </a: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this* </a:t>
            </a: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343417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28"/>
            <a:ext cx="11389636" cy="5920415"/>
          </a:xfrm>
          <a:prstGeom prst="rect">
            <a:avLst/>
          </a:prstGeom>
        </p:spPr>
      </p:pic>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24</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a:solidFill>
                  <a:schemeClr val="bg1"/>
                </a:solidFill>
                <a:latin typeface="Futura Medium" charset="0"/>
                <a:ea typeface="Futura Medium" charset="0"/>
                <a:cs typeface="Futura Medium" charset="0"/>
              </a:rPr>
              <a:t>Technology</a:t>
            </a:r>
          </a:p>
        </p:txBody>
      </p:sp>
      <p:sp>
        <p:nvSpPr>
          <p:cNvPr id="9" name="TextBox 8"/>
          <p:cNvSpPr txBox="1"/>
          <p:nvPr/>
        </p:nvSpPr>
        <p:spPr>
          <a:xfrm>
            <a:off x="7565571" y="5169138"/>
            <a:ext cx="3788229" cy="769441"/>
          </a:xfrm>
          <a:prstGeom prst="rect">
            <a:avLst/>
          </a:prstGeom>
          <a:noFill/>
        </p:spPr>
        <p:txBody>
          <a:bodyPr wrap="square" lIns="0" tIns="0" rIns="0" bIns="0" rtlCol="0">
            <a:spAutoFit/>
          </a:bodyPr>
          <a:lstStyle/>
          <a:p>
            <a:pPr algn="r"/>
            <a:r>
              <a:rPr lang="en-US" sz="5000">
                <a:solidFill>
                  <a:schemeClr val="bg1">
                    <a:alpha val="75000"/>
                  </a:schemeClr>
                </a:solidFill>
                <a:latin typeface="Futura Book" charset="0"/>
                <a:ea typeface="Futura Book" charset="0"/>
                <a:cs typeface="Futura Book" charset="0"/>
              </a:rPr>
              <a:t>Category 10</a:t>
            </a:r>
            <a:endParaRPr lang="en-US" sz="5000" dirty="0">
              <a:solidFill>
                <a:schemeClr val="bg1">
                  <a:alpha val="75000"/>
                </a:schemeClr>
              </a:solidFill>
              <a:latin typeface="Futura Book" charset="0"/>
              <a:ea typeface="Futura Book" charset="0"/>
              <a:cs typeface="Futura Book" charset="0"/>
            </a:endParaRPr>
          </a:p>
        </p:txBody>
      </p:sp>
      <p:sp>
        <p:nvSpPr>
          <p:cNvPr id="8" name="TextBox 7"/>
          <p:cNvSpPr txBox="1"/>
          <p:nvPr/>
        </p:nvSpPr>
        <p:spPr>
          <a:xfrm>
            <a:off x="4680001" y="792000"/>
            <a:ext cx="6673800" cy="2985343"/>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Technology is often a gimmick in retail. Great technology should always add value to the shopping experience, either by providing retail theatre, enhancing service, or reducing friction to create a seamless and smooth shopping experience.</a:t>
            </a:r>
          </a:p>
        </p:txBody>
      </p:sp>
    </p:spTree>
    <p:extLst>
      <p:ext uri="{BB962C8B-B14F-4D97-AF65-F5344CB8AC3E}">
        <p14:creationId xmlns:p14="http://schemas.microsoft.com/office/powerpoint/2010/main" val="378781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25</a:t>
            </a:fld>
            <a:endParaRPr lang="en-US" dirty="0"/>
          </a:p>
        </p:txBody>
      </p:sp>
      <p:sp>
        <p:nvSpPr>
          <p:cNvPr id="5" name="Footer Placeholder 4"/>
          <p:cNvSpPr>
            <a:spLocks noGrp="1"/>
          </p:cNvSpPr>
          <p:nvPr>
            <p:ph type="ftr" sz="quarter" idx="11"/>
          </p:nvPr>
        </p:nvSpPr>
        <p:spPr/>
        <p:txBody>
          <a:bodyPr/>
          <a:lstStyle/>
          <a:p>
            <a:r>
              <a:rPr lang="en-US" dirty="0"/>
              <a:t>Defining Retail Excellence | Store of the Year Awards 2021</a:t>
            </a:r>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1" y="496717"/>
            <a:ext cx="5076170" cy="461665"/>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Technology that adds value</a:t>
            </a: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this* </a:t>
            </a: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1093305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3150938" y="4797272"/>
            <a:ext cx="3960000" cy="1439426"/>
          </a:xfrm>
        </p:spPr>
        <p:txBody>
          <a:bodyPr lIns="0">
            <a:normAutofit/>
          </a:bodyPr>
          <a:lstStyle/>
          <a:p>
            <a:r>
              <a:rPr lang="en-GB" dirty="0">
                <a:latin typeface="Futura Book" charset="0"/>
                <a:ea typeface="Futura Book" charset="0"/>
                <a:cs typeface="Futura Book" charset="0"/>
              </a:rPr>
              <a:t>What’s good?</a:t>
            </a:r>
          </a:p>
          <a:p>
            <a:endParaRPr lang="en-US" dirty="0">
              <a:latin typeface="Futura Book" charset="0"/>
              <a:ea typeface="Futura Book" charset="0"/>
              <a:cs typeface="Futura Book" charset="0"/>
            </a:endParaRPr>
          </a:p>
        </p:txBody>
      </p:sp>
      <p:sp>
        <p:nvSpPr>
          <p:cNvPr id="6" name="Footer Placeholder 5"/>
          <p:cNvSpPr>
            <a:spLocks noGrp="1"/>
          </p:cNvSpPr>
          <p:nvPr>
            <p:ph type="ftr" sz="quarter" idx="11"/>
          </p:nvPr>
        </p:nvSpPr>
        <p:spPr/>
        <p:txBody>
          <a:bodyPr/>
          <a:lstStyle/>
          <a:p>
            <a:r>
              <a:rPr lang="en-US" dirty="0"/>
              <a:t>Defining Retail Excellence | Store of the Year Awards 2021</a:t>
            </a:r>
          </a:p>
        </p:txBody>
      </p:sp>
      <p:sp>
        <p:nvSpPr>
          <p:cNvPr id="7" name="Slide Number Placeholder 6"/>
          <p:cNvSpPr>
            <a:spLocks noGrp="1"/>
          </p:cNvSpPr>
          <p:nvPr>
            <p:ph type="sldNum" sz="quarter" idx="12"/>
          </p:nvPr>
        </p:nvSpPr>
        <p:spPr/>
        <p:txBody>
          <a:bodyPr/>
          <a:lstStyle/>
          <a:p>
            <a:fld id="{722103A4-C21C-BA4E-8EF6-63BAC5787906}" type="slidenum">
              <a:rPr lang="en-US" smtClean="0"/>
              <a:t>26</a:t>
            </a:fld>
            <a:endParaRPr lang="en-US"/>
          </a:p>
        </p:txBody>
      </p:sp>
      <p:sp>
        <p:nvSpPr>
          <p:cNvPr id="8" name="TextBox 7"/>
          <p:cNvSpPr txBox="1"/>
          <p:nvPr/>
        </p:nvSpPr>
        <p:spPr>
          <a:xfrm>
            <a:off x="432000" y="507350"/>
            <a:ext cx="10676930" cy="461665"/>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 score and judges comments</a:t>
            </a:r>
          </a:p>
        </p:txBody>
      </p:sp>
      <p:sp>
        <p:nvSpPr>
          <p:cNvPr id="23" name="Text Placeholder 3"/>
          <p:cNvSpPr txBox="1">
            <a:spLocks/>
          </p:cNvSpPr>
          <p:nvPr/>
        </p:nvSpPr>
        <p:spPr>
          <a:xfrm>
            <a:off x="7345156" y="4797272"/>
            <a:ext cx="3960000" cy="1439426"/>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n-GB" dirty="0">
                <a:latin typeface="Futura Book" charset="0"/>
                <a:ea typeface="Futura Book" charset="0"/>
                <a:cs typeface="Futura Book" charset="0"/>
              </a:rPr>
              <a:t>What could be improved?</a:t>
            </a:r>
            <a:endParaRPr lang="en-US" dirty="0">
              <a:latin typeface="Futura Book" charset="0"/>
              <a:ea typeface="Futura Book" charset="0"/>
              <a:cs typeface="Futura Book" charset="0"/>
            </a:endParaRPr>
          </a:p>
        </p:txBody>
      </p:sp>
      <p:sp>
        <p:nvSpPr>
          <p:cNvPr id="5" name="TextBox 4"/>
          <p:cNvSpPr txBox="1"/>
          <p:nvPr/>
        </p:nvSpPr>
        <p:spPr>
          <a:xfrm>
            <a:off x="432000" y="1093589"/>
            <a:ext cx="2123358" cy="369332"/>
          </a:xfrm>
          <a:prstGeom prst="rect">
            <a:avLst/>
          </a:prstGeom>
          <a:noFill/>
        </p:spPr>
        <p:txBody>
          <a:bodyPr wrap="square" lIns="0" rtlCol="0">
            <a:spAutoFit/>
          </a:bodyPr>
          <a:lstStyle/>
          <a:p>
            <a:r>
              <a:rPr lang="en-US" dirty="0">
                <a:latin typeface="Futura Medium" charset="0"/>
                <a:ea typeface="Futura Medium" charset="0"/>
                <a:cs typeface="Futura Medium" charset="0"/>
              </a:rPr>
              <a:t>1</a:t>
            </a:r>
          </a:p>
        </p:txBody>
      </p:sp>
      <p:sp>
        <p:nvSpPr>
          <p:cNvPr id="26" name="TextBox 25"/>
          <p:cNvSpPr txBox="1"/>
          <p:nvPr/>
        </p:nvSpPr>
        <p:spPr>
          <a:xfrm>
            <a:off x="5066841" y="1093589"/>
            <a:ext cx="2134790" cy="369332"/>
          </a:xfrm>
          <a:prstGeom prst="rect">
            <a:avLst/>
          </a:prstGeom>
          <a:noFill/>
        </p:spPr>
        <p:txBody>
          <a:bodyPr wrap="square" lIns="0" rtlCol="0">
            <a:spAutoFit/>
          </a:bodyPr>
          <a:lstStyle/>
          <a:p>
            <a:r>
              <a:rPr lang="en-US" dirty="0">
                <a:latin typeface="Futura Medium" charset="0"/>
                <a:ea typeface="Futura Medium" charset="0"/>
                <a:cs typeface="Futura Medium" charset="0"/>
              </a:rPr>
              <a:t>3</a:t>
            </a:r>
          </a:p>
        </p:txBody>
      </p:sp>
      <p:sp>
        <p:nvSpPr>
          <p:cNvPr id="27" name="TextBox 26"/>
          <p:cNvSpPr txBox="1"/>
          <p:nvPr/>
        </p:nvSpPr>
        <p:spPr>
          <a:xfrm>
            <a:off x="7377089" y="1093589"/>
            <a:ext cx="2123359" cy="369332"/>
          </a:xfrm>
          <a:prstGeom prst="rect">
            <a:avLst/>
          </a:prstGeom>
          <a:noFill/>
        </p:spPr>
        <p:txBody>
          <a:bodyPr wrap="square" lIns="0" rtlCol="0">
            <a:spAutoFit/>
          </a:bodyPr>
          <a:lstStyle/>
          <a:p>
            <a:r>
              <a:rPr lang="en-US" dirty="0">
                <a:latin typeface="Futura Medium" charset="0"/>
                <a:ea typeface="Futura Medium" charset="0"/>
                <a:cs typeface="Futura Medium" charset="0"/>
              </a:rPr>
              <a:t>4</a:t>
            </a:r>
          </a:p>
        </p:txBody>
      </p:sp>
      <p:sp>
        <p:nvSpPr>
          <p:cNvPr id="28" name="TextBox 27"/>
          <p:cNvSpPr txBox="1"/>
          <p:nvPr/>
        </p:nvSpPr>
        <p:spPr>
          <a:xfrm>
            <a:off x="9676756" y="1093589"/>
            <a:ext cx="2123358" cy="369332"/>
          </a:xfrm>
          <a:prstGeom prst="rect">
            <a:avLst/>
          </a:prstGeom>
          <a:noFill/>
        </p:spPr>
        <p:txBody>
          <a:bodyPr wrap="square" lIns="0" rtlCol="0">
            <a:spAutoFit/>
          </a:bodyPr>
          <a:lstStyle/>
          <a:p>
            <a:r>
              <a:rPr lang="en-US" dirty="0">
                <a:latin typeface="Futura Medium" charset="0"/>
                <a:ea typeface="Futura Medium" charset="0"/>
                <a:cs typeface="Futura Medium" charset="0"/>
              </a:rPr>
              <a:t>5</a:t>
            </a:r>
          </a:p>
        </p:txBody>
      </p:sp>
      <p:sp>
        <p:nvSpPr>
          <p:cNvPr id="29" name="TextBox 28"/>
          <p:cNvSpPr txBox="1"/>
          <p:nvPr/>
        </p:nvSpPr>
        <p:spPr>
          <a:xfrm>
            <a:off x="2761444" y="1110932"/>
            <a:ext cx="2069866" cy="369332"/>
          </a:xfrm>
          <a:prstGeom prst="rect">
            <a:avLst/>
          </a:prstGeom>
          <a:noFill/>
        </p:spPr>
        <p:txBody>
          <a:bodyPr wrap="square" lIns="0" rtlCol="0">
            <a:spAutoFit/>
          </a:bodyPr>
          <a:lstStyle/>
          <a:p>
            <a:r>
              <a:rPr lang="en-US">
                <a:latin typeface="Futura Medium" charset="0"/>
                <a:ea typeface="Futura Medium" charset="0"/>
                <a:cs typeface="Futura Medium" charset="0"/>
              </a:rPr>
              <a:t>2</a:t>
            </a:r>
            <a:endParaRPr lang="en-US" dirty="0">
              <a:latin typeface="Futura Medium" charset="0"/>
              <a:ea typeface="Futura Medium" charset="0"/>
              <a:cs typeface="Futura Medium" charset="0"/>
            </a:endParaRPr>
          </a:p>
        </p:txBody>
      </p:sp>
      <p:sp>
        <p:nvSpPr>
          <p:cNvPr id="33" name="TextBox 32"/>
          <p:cNvSpPr txBox="1"/>
          <p:nvPr/>
        </p:nvSpPr>
        <p:spPr>
          <a:xfrm>
            <a:off x="477252" y="2840826"/>
            <a:ext cx="790743" cy="369332"/>
          </a:xfrm>
          <a:prstGeom prst="rect">
            <a:avLst/>
          </a:prstGeom>
          <a:noFill/>
        </p:spPr>
        <p:txBody>
          <a:bodyPr wrap="square" lIns="0" rtlCol="0">
            <a:spAutoFit/>
          </a:bodyPr>
          <a:lstStyle/>
          <a:p>
            <a:r>
              <a:rPr lang="en-US" dirty="0">
                <a:latin typeface="Futura Medium" charset="0"/>
                <a:ea typeface="Futura Medium" charset="0"/>
                <a:cs typeface="Futura Medium" charset="0"/>
              </a:rPr>
              <a:t>6</a:t>
            </a:r>
          </a:p>
        </p:txBody>
      </p:sp>
      <p:sp>
        <p:nvSpPr>
          <p:cNvPr id="34" name="TextBox 33"/>
          <p:cNvSpPr txBox="1"/>
          <p:nvPr/>
        </p:nvSpPr>
        <p:spPr>
          <a:xfrm>
            <a:off x="2755567" y="2858169"/>
            <a:ext cx="790743" cy="369332"/>
          </a:xfrm>
          <a:prstGeom prst="rect">
            <a:avLst/>
          </a:prstGeom>
          <a:noFill/>
        </p:spPr>
        <p:txBody>
          <a:bodyPr wrap="square" lIns="0" rtlCol="0">
            <a:spAutoFit/>
          </a:bodyPr>
          <a:lstStyle/>
          <a:p>
            <a:r>
              <a:rPr lang="en-US" dirty="0">
                <a:latin typeface="Futura Medium" charset="0"/>
                <a:ea typeface="Futura Medium" charset="0"/>
                <a:cs typeface="Futura Medium" charset="0"/>
              </a:rPr>
              <a:t>7</a:t>
            </a:r>
          </a:p>
        </p:txBody>
      </p:sp>
      <p:sp>
        <p:nvSpPr>
          <p:cNvPr id="35" name="TextBox 34"/>
          <p:cNvSpPr txBox="1"/>
          <p:nvPr/>
        </p:nvSpPr>
        <p:spPr>
          <a:xfrm>
            <a:off x="5066841" y="2858169"/>
            <a:ext cx="790743" cy="369332"/>
          </a:xfrm>
          <a:prstGeom prst="rect">
            <a:avLst/>
          </a:prstGeom>
          <a:noFill/>
        </p:spPr>
        <p:txBody>
          <a:bodyPr wrap="square" lIns="0" rtlCol="0">
            <a:spAutoFit/>
          </a:bodyPr>
          <a:lstStyle/>
          <a:p>
            <a:r>
              <a:rPr lang="en-US" dirty="0">
                <a:latin typeface="Futura Medium" charset="0"/>
                <a:ea typeface="Futura Medium" charset="0"/>
                <a:cs typeface="Futura Medium" charset="0"/>
              </a:rPr>
              <a:t>8</a:t>
            </a:r>
          </a:p>
        </p:txBody>
      </p:sp>
      <p:sp>
        <p:nvSpPr>
          <p:cNvPr id="36" name="TextBox 35"/>
          <p:cNvSpPr txBox="1"/>
          <p:nvPr/>
        </p:nvSpPr>
        <p:spPr>
          <a:xfrm>
            <a:off x="7345156" y="2858169"/>
            <a:ext cx="790743" cy="369332"/>
          </a:xfrm>
          <a:prstGeom prst="rect">
            <a:avLst/>
          </a:prstGeom>
          <a:noFill/>
        </p:spPr>
        <p:txBody>
          <a:bodyPr wrap="square" lIns="0" rtlCol="0">
            <a:spAutoFit/>
          </a:bodyPr>
          <a:lstStyle/>
          <a:p>
            <a:r>
              <a:rPr lang="en-US" dirty="0">
                <a:latin typeface="Futura Medium" charset="0"/>
                <a:ea typeface="Futura Medium" charset="0"/>
                <a:cs typeface="Futura Medium" charset="0"/>
              </a:rPr>
              <a:t>9</a:t>
            </a:r>
          </a:p>
        </p:txBody>
      </p:sp>
      <p:sp>
        <p:nvSpPr>
          <p:cNvPr id="37" name="TextBox 36"/>
          <p:cNvSpPr txBox="1"/>
          <p:nvPr/>
        </p:nvSpPr>
        <p:spPr>
          <a:xfrm>
            <a:off x="9640114" y="2858169"/>
            <a:ext cx="790743" cy="369332"/>
          </a:xfrm>
          <a:prstGeom prst="rect">
            <a:avLst/>
          </a:prstGeom>
          <a:noFill/>
        </p:spPr>
        <p:txBody>
          <a:bodyPr wrap="square" lIns="0" rtlCol="0">
            <a:spAutoFit/>
          </a:bodyPr>
          <a:lstStyle/>
          <a:p>
            <a:r>
              <a:rPr lang="en-US" dirty="0">
                <a:latin typeface="Futura Medium" charset="0"/>
                <a:ea typeface="Futura Medium" charset="0"/>
                <a:cs typeface="Futura Medium" charset="0"/>
              </a:rPr>
              <a:t>10</a:t>
            </a:r>
          </a:p>
        </p:txBody>
      </p:sp>
      <p:grpSp>
        <p:nvGrpSpPr>
          <p:cNvPr id="9" name="Group 8"/>
          <p:cNvGrpSpPr/>
          <p:nvPr/>
        </p:nvGrpSpPr>
        <p:grpSpPr>
          <a:xfrm>
            <a:off x="460282" y="1476365"/>
            <a:ext cx="2160000" cy="1260000"/>
            <a:chOff x="460282" y="1476365"/>
            <a:chExt cx="2160000" cy="1260000"/>
          </a:xfrm>
        </p:grpSpPr>
        <p:sp>
          <p:nvSpPr>
            <p:cNvPr id="32" name="Rectangle 31"/>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60282" y="1752422"/>
              <a:ext cx="2160000" cy="707886"/>
            </a:xfrm>
            <a:prstGeom prst="rect">
              <a:avLst/>
            </a:prstGeom>
            <a:noFill/>
          </p:spPr>
          <p:txBody>
            <a:bodyPr wrap="square" rtlCol="0">
              <a:spAutoFit/>
            </a:bodyPr>
            <a:lstStyle/>
            <a:p>
              <a:pPr algn="ctr"/>
              <a:r>
                <a:rPr lang="en-US" sz="4000" dirty="0">
                  <a:latin typeface="Futura Medium" charset="0"/>
                  <a:ea typeface="Futura Medium" charset="0"/>
                  <a:cs typeface="Futura Medium" charset="0"/>
                </a:rPr>
                <a:t>*/10</a:t>
              </a:r>
            </a:p>
          </p:txBody>
        </p:sp>
      </p:grpSp>
      <p:grpSp>
        <p:nvGrpSpPr>
          <p:cNvPr id="42" name="Group 41"/>
          <p:cNvGrpSpPr/>
          <p:nvPr/>
        </p:nvGrpSpPr>
        <p:grpSpPr>
          <a:xfrm>
            <a:off x="2755240" y="1476365"/>
            <a:ext cx="2160000" cy="1260000"/>
            <a:chOff x="460282" y="1476365"/>
            <a:chExt cx="2160000" cy="1260000"/>
          </a:xfrm>
        </p:grpSpPr>
        <p:sp>
          <p:nvSpPr>
            <p:cNvPr id="43" name="Rectangle 42"/>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60282" y="1752422"/>
              <a:ext cx="2160000" cy="707886"/>
            </a:xfrm>
            <a:prstGeom prst="rect">
              <a:avLst/>
            </a:prstGeom>
            <a:noFill/>
          </p:spPr>
          <p:txBody>
            <a:bodyPr wrap="square" rtlCol="0">
              <a:spAutoFit/>
            </a:bodyPr>
            <a:lstStyle/>
            <a:p>
              <a:pPr algn="ctr"/>
              <a:r>
                <a:rPr lang="en-US" sz="4000" dirty="0">
                  <a:latin typeface="Futura Medium" charset="0"/>
                  <a:ea typeface="Futura Medium" charset="0"/>
                  <a:cs typeface="Futura Medium" charset="0"/>
                </a:rPr>
                <a:t>*/10</a:t>
              </a:r>
            </a:p>
          </p:txBody>
        </p:sp>
      </p:grpSp>
      <p:grpSp>
        <p:nvGrpSpPr>
          <p:cNvPr id="45" name="Group 44"/>
          <p:cNvGrpSpPr/>
          <p:nvPr/>
        </p:nvGrpSpPr>
        <p:grpSpPr>
          <a:xfrm>
            <a:off x="5050198" y="1476365"/>
            <a:ext cx="2160000" cy="1260000"/>
            <a:chOff x="460282" y="1476365"/>
            <a:chExt cx="2160000" cy="1260000"/>
          </a:xfrm>
        </p:grpSpPr>
        <p:sp>
          <p:nvSpPr>
            <p:cNvPr id="46" name="Rectangle 45"/>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60282" y="1752422"/>
              <a:ext cx="2160000" cy="707886"/>
            </a:xfrm>
            <a:prstGeom prst="rect">
              <a:avLst/>
            </a:prstGeom>
            <a:noFill/>
          </p:spPr>
          <p:txBody>
            <a:bodyPr wrap="square" rtlCol="0">
              <a:spAutoFit/>
            </a:bodyPr>
            <a:lstStyle/>
            <a:p>
              <a:pPr algn="ctr"/>
              <a:r>
                <a:rPr lang="en-US" sz="4000" dirty="0">
                  <a:latin typeface="Futura Medium" charset="0"/>
                  <a:ea typeface="Futura Medium" charset="0"/>
                  <a:cs typeface="Futura Medium" charset="0"/>
                </a:rPr>
                <a:t>*/10</a:t>
              </a:r>
            </a:p>
          </p:txBody>
        </p:sp>
      </p:grpSp>
      <p:grpSp>
        <p:nvGrpSpPr>
          <p:cNvPr id="48" name="Group 47"/>
          <p:cNvGrpSpPr/>
          <p:nvPr/>
        </p:nvGrpSpPr>
        <p:grpSpPr>
          <a:xfrm>
            <a:off x="7345156" y="1476365"/>
            <a:ext cx="2160000" cy="1260000"/>
            <a:chOff x="460282" y="1476365"/>
            <a:chExt cx="2160000" cy="1260000"/>
          </a:xfrm>
        </p:grpSpPr>
        <p:sp>
          <p:nvSpPr>
            <p:cNvPr id="49" name="Rectangle 48"/>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60282" y="1752422"/>
              <a:ext cx="2160000" cy="707886"/>
            </a:xfrm>
            <a:prstGeom prst="rect">
              <a:avLst/>
            </a:prstGeom>
            <a:noFill/>
          </p:spPr>
          <p:txBody>
            <a:bodyPr wrap="square" rtlCol="0">
              <a:spAutoFit/>
            </a:bodyPr>
            <a:lstStyle/>
            <a:p>
              <a:pPr algn="ctr"/>
              <a:r>
                <a:rPr lang="en-US" sz="4000" dirty="0">
                  <a:latin typeface="Futura Medium" charset="0"/>
                  <a:ea typeface="Futura Medium" charset="0"/>
                  <a:cs typeface="Futura Medium" charset="0"/>
                </a:rPr>
                <a:t>*/10</a:t>
              </a:r>
            </a:p>
          </p:txBody>
        </p:sp>
      </p:grpSp>
      <p:grpSp>
        <p:nvGrpSpPr>
          <p:cNvPr id="51" name="Group 50"/>
          <p:cNvGrpSpPr/>
          <p:nvPr/>
        </p:nvGrpSpPr>
        <p:grpSpPr>
          <a:xfrm>
            <a:off x="9640114" y="1476365"/>
            <a:ext cx="2160000" cy="1260000"/>
            <a:chOff x="460282" y="1476365"/>
            <a:chExt cx="2160000" cy="1260000"/>
          </a:xfrm>
        </p:grpSpPr>
        <p:sp>
          <p:nvSpPr>
            <p:cNvPr id="52" name="Rectangle 51"/>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60282" y="1752422"/>
              <a:ext cx="2160000" cy="707886"/>
            </a:xfrm>
            <a:prstGeom prst="rect">
              <a:avLst/>
            </a:prstGeom>
            <a:noFill/>
          </p:spPr>
          <p:txBody>
            <a:bodyPr wrap="square" rtlCol="0">
              <a:spAutoFit/>
            </a:bodyPr>
            <a:lstStyle/>
            <a:p>
              <a:pPr algn="ctr"/>
              <a:r>
                <a:rPr lang="en-US" sz="4000" dirty="0">
                  <a:latin typeface="Futura Medium" charset="0"/>
                  <a:ea typeface="Futura Medium" charset="0"/>
                  <a:cs typeface="Futura Medium" charset="0"/>
                </a:rPr>
                <a:t>*/10</a:t>
              </a:r>
            </a:p>
          </p:txBody>
        </p:sp>
      </p:grpSp>
      <p:grpSp>
        <p:nvGrpSpPr>
          <p:cNvPr id="54" name="Group 53"/>
          <p:cNvGrpSpPr/>
          <p:nvPr/>
        </p:nvGrpSpPr>
        <p:grpSpPr>
          <a:xfrm>
            <a:off x="460282" y="3226151"/>
            <a:ext cx="2160000" cy="1260000"/>
            <a:chOff x="460282" y="1476365"/>
            <a:chExt cx="2160000" cy="1260000"/>
          </a:xfrm>
        </p:grpSpPr>
        <p:sp>
          <p:nvSpPr>
            <p:cNvPr id="55" name="Rectangle 54"/>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60282" y="1752422"/>
              <a:ext cx="2160000" cy="707886"/>
            </a:xfrm>
            <a:prstGeom prst="rect">
              <a:avLst/>
            </a:prstGeom>
            <a:noFill/>
          </p:spPr>
          <p:txBody>
            <a:bodyPr wrap="square" rtlCol="0">
              <a:spAutoFit/>
            </a:bodyPr>
            <a:lstStyle/>
            <a:p>
              <a:pPr algn="ctr"/>
              <a:r>
                <a:rPr lang="en-US" sz="4000" dirty="0">
                  <a:latin typeface="Futura Medium" charset="0"/>
                  <a:ea typeface="Futura Medium" charset="0"/>
                  <a:cs typeface="Futura Medium" charset="0"/>
                </a:rPr>
                <a:t>*/10</a:t>
              </a:r>
            </a:p>
          </p:txBody>
        </p:sp>
      </p:grpSp>
      <p:grpSp>
        <p:nvGrpSpPr>
          <p:cNvPr id="57" name="Group 56"/>
          <p:cNvGrpSpPr/>
          <p:nvPr/>
        </p:nvGrpSpPr>
        <p:grpSpPr>
          <a:xfrm>
            <a:off x="2755240" y="3226151"/>
            <a:ext cx="2160000" cy="1260000"/>
            <a:chOff x="460282" y="1476365"/>
            <a:chExt cx="2160000" cy="1260000"/>
          </a:xfrm>
        </p:grpSpPr>
        <p:sp>
          <p:nvSpPr>
            <p:cNvPr id="58" name="Rectangle 57"/>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460282" y="1752422"/>
              <a:ext cx="2160000" cy="707886"/>
            </a:xfrm>
            <a:prstGeom prst="rect">
              <a:avLst/>
            </a:prstGeom>
            <a:noFill/>
          </p:spPr>
          <p:txBody>
            <a:bodyPr wrap="square" rtlCol="0">
              <a:spAutoFit/>
            </a:bodyPr>
            <a:lstStyle/>
            <a:p>
              <a:pPr algn="ctr"/>
              <a:r>
                <a:rPr lang="en-US" sz="4000" dirty="0">
                  <a:latin typeface="Futura Medium" charset="0"/>
                  <a:ea typeface="Futura Medium" charset="0"/>
                  <a:cs typeface="Futura Medium" charset="0"/>
                </a:rPr>
                <a:t>*/10</a:t>
              </a:r>
            </a:p>
          </p:txBody>
        </p:sp>
      </p:grpSp>
      <p:grpSp>
        <p:nvGrpSpPr>
          <p:cNvPr id="60" name="Group 59"/>
          <p:cNvGrpSpPr/>
          <p:nvPr/>
        </p:nvGrpSpPr>
        <p:grpSpPr>
          <a:xfrm>
            <a:off x="5050198" y="3226151"/>
            <a:ext cx="2160000" cy="1260000"/>
            <a:chOff x="460282" y="1476365"/>
            <a:chExt cx="2160000" cy="1260000"/>
          </a:xfrm>
        </p:grpSpPr>
        <p:sp>
          <p:nvSpPr>
            <p:cNvPr id="61" name="Rectangle 60"/>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60282" y="1752422"/>
              <a:ext cx="2160000" cy="707886"/>
            </a:xfrm>
            <a:prstGeom prst="rect">
              <a:avLst/>
            </a:prstGeom>
            <a:noFill/>
          </p:spPr>
          <p:txBody>
            <a:bodyPr wrap="square" rtlCol="0">
              <a:spAutoFit/>
            </a:bodyPr>
            <a:lstStyle/>
            <a:p>
              <a:pPr algn="ctr"/>
              <a:r>
                <a:rPr lang="en-US" sz="4000" dirty="0">
                  <a:latin typeface="Futura Medium" charset="0"/>
                  <a:ea typeface="Futura Medium" charset="0"/>
                  <a:cs typeface="Futura Medium" charset="0"/>
                </a:rPr>
                <a:t>*/10</a:t>
              </a:r>
            </a:p>
          </p:txBody>
        </p:sp>
      </p:grpSp>
      <p:grpSp>
        <p:nvGrpSpPr>
          <p:cNvPr id="63" name="Group 62"/>
          <p:cNvGrpSpPr/>
          <p:nvPr/>
        </p:nvGrpSpPr>
        <p:grpSpPr>
          <a:xfrm>
            <a:off x="7345156" y="3226151"/>
            <a:ext cx="2160000" cy="1260000"/>
            <a:chOff x="460282" y="1476365"/>
            <a:chExt cx="2160000" cy="1260000"/>
          </a:xfrm>
        </p:grpSpPr>
        <p:sp>
          <p:nvSpPr>
            <p:cNvPr id="64" name="Rectangle 63"/>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460282" y="1752422"/>
              <a:ext cx="2160000" cy="707886"/>
            </a:xfrm>
            <a:prstGeom prst="rect">
              <a:avLst/>
            </a:prstGeom>
            <a:noFill/>
          </p:spPr>
          <p:txBody>
            <a:bodyPr wrap="square" rtlCol="0">
              <a:spAutoFit/>
            </a:bodyPr>
            <a:lstStyle/>
            <a:p>
              <a:pPr algn="ctr"/>
              <a:r>
                <a:rPr lang="en-US" sz="4000" dirty="0">
                  <a:latin typeface="Futura Medium" charset="0"/>
                  <a:ea typeface="Futura Medium" charset="0"/>
                  <a:cs typeface="Futura Medium" charset="0"/>
                </a:rPr>
                <a:t>*/10</a:t>
              </a:r>
            </a:p>
          </p:txBody>
        </p:sp>
      </p:grpSp>
      <p:grpSp>
        <p:nvGrpSpPr>
          <p:cNvPr id="66" name="Group 65"/>
          <p:cNvGrpSpPr/>
          <p:nvPr/>
        </p:nvGrpSpPr>
        <p:grpSpPr>
          <a:xfrm>
            <a:off x="9640114" y="3226151"/>
            <a:ext cx="2160000" cy="1260000"/>
            <a:chOff x="460282" y="1476365"/>
            <a:chExt cx="2160000" cy="1260000"/>
          </a:xfrm>
        </p:grpSpPr>
        <p:sp>
          <p:nvSpPr>
            <p:cNvPr id="67" name="Rectangle 66"/>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60282" y="1752422"/>
              <a:ext cx="2160000" cy="707886"/>
            </a:xfrm>
            <a:prstGeom prst="rect">
              <a:avLst/>
            </a:prstGeom>
            <a:noFill/>
          </p:spPr>
          <p:txBody>
            <a:bodyPr wrap="square" rtlCol="0">
              <a:spAutoFit/>
            </a:bodyPr>
            <a:lstStyle/>
            <a:p>
              <a:pPr algn="ctr"/>
              <a:r>
                <a:rPr lang="en-US" sz="4000" dirty="0">
                  <a:latin typeface="Futura Medium" charset="0"/>
                  <a:ea typeface="Futura Medium" charset="0"/>
                  <a:cs typeface="Futura Medium" charset="0"/>
                </a:rPr>
                <a:t>*/10</a:t>
              </a:r>
            </a:p>
          </p:txBody>
        </p:sp>
      </p:grpSp>
      <p:grpSp>
        <p:nvGrpSpPr>
          <p:cNvPr id="69" name="Group 68"/>
          <p:cNvGrpSpPr/>
          <p:nvPr/>
        </p:nvGrpSpPr>
        <p:grpSpPr>
          <a:xfrm>
            <a:off x="460282" y="4820293"/>
            <a:ext cx="2160000" cy="1260000"/>
            <a:chOff x="460282" y="1476365"/>
            <a:chExt cx="2160000" cy="1260000"/>
          </a:xfrm>
        </p:grpSpPr>
        <p:sp>
          <p:nvSpPr>
            <p:cNvPr id="70" name="Rectangle 69"/>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60282" y="1752422"/>
              <a:ext cx="2160000" cy="707886"/>
            </a:xfrm>
            <a:prstGeom prst="rect">
              <a:avLst/>
            </a:prstGeom>
            <a:noFill/>
          </p:spPr>
          <p:txBody>
            <a:bodyPr wrap="square" rtlCol="0">
              <a:spAutoFit/>
            </a:bodyPr>
            <a:lstStyle/>
            <a:p>
              <a:pPr algn="ctr"/>
              <a:r>
                <a:rPr lang="en-US" sz="4000" dirty="0">
                  <a:latin typeface="Futura Medium" charset="0"/>
                  <a:ea typeface="Futura Medium" charset="0"/>
                  <a:cs typeface="Futura Medium" charset="0"/>
                </a:rPr>
                <a:t>%</a:t>
              </a:r>
            </a:p>
          </p:txBody>
        </p:sp>
      </p:grpSp>
      <p:sp>
        <p:nvSpPr>
          <p:cNvPr id="73" name="Rectangle 72"/>
          <p:cNvSpPr/>
          <p:nvPr/>
        </p:nvSpPr>
        <p:spPr>
          <a:xfrm>
            <a:off x="460282" y="4833565"/>
            <a:ext cx="2160000" cy="1260000"/>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460282" y="5109622"/>
            <a:ext cx="2160000" cy="707886"/>
          </a:xfrm>
          <a:prstGeom prst="rect">
            <a:avLst/>
          </a:prstGeom>
          <a:noFill/>
        </p:spPr>
        <p:txBody>
          <a:bodyPr wrap="square" rtlCol="0">
            <a:spAutoFit/>
          </a:bodyPr>
          <a:lstStyle/>
          <a:p>
            <a:pPr algn="ctr"/>
            <a:r>
              <a:rPr lang="en-US" sz="4000" dirty="0">
                <a:latin typeface="Futura Medium" charset="0"/>
                <a:ea typeface="Futura Medium" charset="0"/>
                <a:cs typeface="Futura Medium" charset="0"/>
              </a:rPr>
              <a:t>*%</a:t>
            </a:r>
          </a:p>
        </p:txBody>
      </p:sp>
    </p:spTree>
    <p:extLst>
      <p:ext uri="{BB962C8B-B14F-4D97-AF65-F5344CB8AC3E}">
        <p14:creationId xmlns:p14="http://schemas.microsoft.com/office/powerpoint/2010/main" val="2131258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27</a:t>
            </a:fld>
            <a:endParaRPr lang="en-US"/>
          </a:p>
        </p:txBody>
      </p:sp>
      <p:sp>
        <p:nvSpPr>
          <p:cNvPr id="12" name="Rectangle 11"/>
          <p:cNvSpPr/>
          <p:nvPr/>
        </p:nvSpPr>
        <p:spPr>
          <a:xfrm>
            <a:off x="403860" y="369834"/>
            <a:ext cx="11384280" cy="59204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20000" y="720000"/>
            <a:ext cx="8232614" cy="4985981"/>
          </a:xfrm>
          <a:prstGeom prst="rect">
            <a:avLst/>
          </a:prstGeom>
          <a:noFill/>
        </p:spPr>
        <p:txBody>
          <a:bodyPr wrap="square" lIns="0" tIns="0" rIns="0" bIns="0" rtlCol="0">
            <a:spAutoFit/>
          </a:bodyPr>
          <a:lstStyle/>
          <a:p>
            <a:r>
              <a:rPr lang="en-GB" sz="3600" dirty="0">
                <a:solidFill>
                  <a:schemeClr val="bg1"/>
                </a:solidFill>
                <a:latin typeface="Futura Medium" charset="0"/>
                <a:ea typeface="Futura Medium" charset="0"/>
                <a:cs typeface="Futura Medium" charset="0"/>
              </a:rPr>
              <a:t>The top 30 scoring stores will be selected to go through to the next round. Echochamber and Retail Excellence will visit each store and complete our own judging audit, which will be presented back to you. The highest scoring stores will go through to the final judging panel and the awards ceremony. </a:t>
            </a:r>
          </a:p>
        </p:txBody>
      </p:sp>
    </p:spTree>
    <p:extLst>
      <p:ext uri="{BB962C8B-B14F-4D97-AF65-F5344CB8AC3E}">
        <p14:creationId xmlns:p14="http://schemas.microsoft.com/office/powerpoint/2010/main" val="1645907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28</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3" t="2947" r="93" b="10724"/>
          <a:stretch/>
        </p:blipFill>
        <p:spPr>
          <a:xfrm>
            <a:off x="403860" y="361504"/>
            <a:ext cx="11384280" cy="5920415"/>
          </a:xfrm>
          <a:prstGeom prst="rect">
            <a:avLst/>
          </a:prstGeom>
        </p:spPr>
      </p:pic>
      <p:sp>
        <p:nvSpPr>
          <p:cNvPr id="8" name="Rectangle 7"/>
          <p:cNvSpPr/>
          <p:nvPr/>
        </p:nvSpPr>
        <p:spPr>
          <a:xfrm>
            <a:off x="403860" y="361504"/>
            <a:ext cx="11384280" cy="5920415"/>
          </a:xfrm>
          <a:prstGeom prst="rect">
            <a:avLst/>
          </a:prstGeom>
          <a:solidFill>
            <a:srgbClr val="00206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03436" y="2922727"/>
            <a:ext cx="2514753" cy="850660"/>
          </a:xfrm>
          <a:prstGeom prst="rect">
            <a:avLst/>
          </a:prstGeom>
          <a:noFill/>
        </p:spPr>
        <p:txBody>
          <a:bodyPr wrap="square" lIns="0" tIns="0" rIns="0" bIns="0" rtlCol="0" anchor="ctr" anchorCtr="0">
            <a:spAutoFit/>
          </a:bodyPr>
          <a:lstStyle/>
          <a:p>
            <a:pPr>
              <a:lnSpc>
                <a:spcPts val="7000"/>
              </a:lnSpc>
            </a:pPr>
            <a:r>
              <a:rPr lang="en-GB" sz="6000" baseline="30000" dirty="0">
                <a:solidFill>
                  <a:srgbClr val="FFC000"/>
                </a:solidFill>
                <a:latin typeface="Futura Book" charset="0"/>
                <a:ea typeface="Futura Book" charset="0"/>
                <a:cs typeface="Futura Book" charset="0"/>
              </a:rPr>
              <a:t>Good luck!</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89" y="5343429"/>
            <a:ext cx="2445370" cy="568274"/>
          </a:xfrm>
          <a:prstGeom prst="rect">
            <a:avLst/>
          </a:prstGeom>
        </p:spPr>
      </p:pic>
      <p:pic>
        <p:nvPicPr>
          <p:cNvPr id="3" name="Picture 2" descr="Venn diagram&#10;&#10;Description automatically generated">
            <a:extLst>
              <a:ext uri="{FF2B5EF4-FFF2-40B4-BE49-F238E27FC236}">
                <a16:creationId xmlns:a16="http://schemas.microsoft.com/office/drawing/2014/main" id="{0927FD74-2BB1-D847-80CF-E0F141B52489}"/>
              </a:ext>
            </a:extLst>
          </p:cNvPr>
          <p:cNvPicPr>
            <a:picLocks noChangeAspect="1"/>
          </p:cNvPicPr>
          <p:nvPr/>
        </p:nvPicPr>
        <p:blipFill>
          <a:blip r:embed="rId5"/>
          <a:stretch>
            <a:fillRect/>
          </a:stretch>
        </p:blipFill>
        <p:spPr>
          <a:xfrm>
            <a:off x="9255213" y="495526"/>
            <a:ext cx="2297369" cy="2297369"/>
          </a:xfrm>
          <a:prstGeom prst="rect">
            <a:avLst/>
          </a:prstGeom>
        </p:spPr>
      </p:pic>
    </p:spTree>
    <p:extLst>
      <p:ext uri="{BB962C8B-B14F-4D97-AF65-F5344CB8AC3E}">
        <p14:creationId xmlns:p14="http://schemas.microsoft.com/office/powerpoint/2010/main" val="107559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429" y="18142"/>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444343" y="1702756"/>
            <a:ext cx="5272114" cy="3670060"/>
          </a:xfrm>
        </p:spPr>
        <p:txBody>
          <a:bodyPr lIns="0">
            <a:normAutofit/>
          </a:bodyPr>
          <a:lstStyle/>
          <a:p>
            <a:r>
              <a:rPr lang="en-GB" sz="2000" dirty="0">
                <a:solidFill>
                  <a:srgbClr val="002060"/>
                </a:solidFill>
                <a:latin typeface="Futura Book" charset="0"/>
                <a:ea typeface="Futura Book" charset="0"/>
                <a:cs typeface="Futura Book" charset="0"/>
              </a:rPr>
              <a:t>Instructions:</a:t>
            </a:r>
          </a:p>
          <a:p>
            <a:r>
              <a:rPr lang="en-GB" sz="2000" dirty="0">
                <a:solidFill>
                  <a:srgbClr val="002060"/>
                </a:solidFill>
                <a:latin typeface="Futura Book" charset="0"/>
                <a:ea typeface="Futura Book" charset="0"/>
                <a:cs typeface="Futura Book" charset="0"/>
              </a:rPr>
              <a:t>Please photograph your store based upon the 10 categories and insert images into each relevant section. Please also include a short overview to explain your thinking and why you think it represents retail excellence.</a:t>
            </a:r>
          </a:p>
          <a:p>
            <a:r>
              <a:rPr lang="en-GB" sz="2000" dirty="0">
                <a:solidFill>
                  <a:srgbClr val="002060"/>
                </a:solidFill>
                <a:latin typeface="Futura Book" charset="0"/>
                <a:ea typeface="Futura Book" charset="0"/>
                <a:cs typeface="Futura Book" charset="0"/>
              </a:rPr>
              <a:t> </a:t>
            </a:r>
            <a:br>
              <a:rPr lang="en-GB" sz="2000" dirty="0">
                <a:solidFill>
                  <a:srgbClr val="002060"/>
                </a:solidFill>
                <a:latin typeface="Futura Book" charset="0"/>
                <a:ea typeface="Futura Book" charset="0"/>
                <a:cs typeface="Futura Book" charset="0"/>
              </a:rPr>
            </a:br>
            <a:r>
              <a:rPr lang="en-GB" sz="2000" dirty="0">
                <a:solidFill>
                  <a:srgbClr val="002060"/>
                </a:solidFill>
                <a:latin typeface="Futura Book" charset="0"/>
                <a:ea typeface="Futura Book" charset="0"/>
                <a:cs typeface="Futura Book" charset="0"/>
              </a:rPr>
              <a:t>We will judge your store based on these images and descriptions, so do make your pictures as clear, explanatory and good looking as possible.  </a:t>
            </a:r>
            <a:endParaRPr lang="en-US" sz="2000" dirty="0">
              <a:solidFill>
                <a:srgbClr val="002060"/>
              </a:solidFill>
              <a:latin typeface="Futura Book" charset="0"/>
              <a:ea typeface="Futura Book" charset="0"/>
              <a:cs typeface="Futura Book" charset="0"/>
            </a:endParaRPr>
          </a:p>
        </p:txBody>
      </p:sp>
      <p:sp>
        <p:nvSpPr>
          <p:cNvPr id="6" name="Footer Placeholder 5"/>
          <p:cNvSpPr>
            <a:spLocks noGrp="1"/>
          </p:cNvSpPr>
          <p:nvPr>
            <p:ph type="ftr" sz="quarter" idx="11"/>
          </p:nvPr>
        </p:nvSpPr>
        <p:spPr/>
        <p:txBody>
          <a:bodyPr/>
          <a:lstStyle/>
          <a:p>
            <a:r>
              <a:rPr lang="en-US" dirty="0"/>
              <a:t>Defining Retail Excellence | Store of the Year Awards 2021</a:t>
            </a:r>
          </a:p>
        </p:txBody>
      </p:sp>
      <p:sp>
        <p:nvSpPr>
          <p:cNvPr id="7" name="Slide Number Placeholder 6"/>
          <p:cNvSpPr>
            <a:spLocks noGrp="1"/>
          </p:cNvSpPr>
          <p:nvPr>
            <p:ph type="sldNum" sz="quarter" idx="12"/>
          </p:nvPr>
        </p:nvSpPr>
        <p:spPr>
          <a:xfrm>
            <a:off x="9000000" y="6356350"/>
            <a:ext cx="2743200" cy="365125"/>
          </a:xfrm>
        </p:spPr>
        <p:txBody>
          <a:bodyPr/>
          <a:lstStyle/>
          <a:p>
            <a:fld id="{722103A4-C21C-BA4E-8EF6-63BAC5787906}" type="slidenum">
              <a:rPr lang="en-US" smtClean="0"/>
              <a:t>3</a:t>
            </a:fld>
            <a:endParaRPr lang="en-US" dirty="0"/>
          </a:p>
        </p:txBody>
      </p:sp>
      <p:sp>
        <p:nvSpPr>
          <p:cNvPr id="8" name="TextBox 7"/>
          <p:cNvSpPr txBox="1"/>
          <p:nvPr/>
        </p:nvSpPr>
        <p:spPr>
          <a:xfrm>
            <a:off x="431999" y="496717"/>
            <a:ext cx="5925257" cy="461665"/>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Your entry – please complete*</a:t>
            </a:r>
          </a:p>
        </p:txBody>
      </p:sp>
      <p:sp>
        <p:nvSpPr>
          <p:cNvPr id="3" name="Rectangle 2"/>
          <p:cNvSpPr/>
          <p:nvPr/>
        </p:nvSpPr>
        <p:spPr>
          <a:xfrm>
            <a:off x="432000" y="1332458"/>
            <a:ext cx="1293687" cy="369332"/>
          </a:xfrm>
          <a:prstGeom prst="rect">
            <a:avLst/>
          </a:prstGeom>
        </p:spPr>
        <p:txBody>
          <a:bodyPr wrap="none" lIns="0">
            <a:spAutoFit/>
          </a:bodyPr>
          <a:lstStyle/>
          <a:p>
            <a:r>
              <a:rPr lang="en-US" dirty="0">
                <a:solidFill>
                  <a:srgbClr val="002060"/>
                </a:solidFill>
                <a:latin typeface="Futura Medium" charset="0"/>
                <a:ea typeface="Futura Medium" charset="0"/>
                <a:cs typeface="Futura Medium" charset="0"/>
              </a:rPr>
              <a:t>Store name</a:t>
            </a:r>
          </a:p>
        </p:txBody>
      </p:sp>
      <p:sp>
        <p:nvSpPr>
          <p:cNvPr id="24" name="Rectangle 23"/>
          <p:cNvSpPr/>
          <p:nvPr/>
        </p:nvSpPr>
        <p:spPr>
          <a:xfrm>
            <a:off x="431999" y="1818880"/>
            <a:ext cx="5040000" cy="14400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8828" y="1963723"/>
            <a:ext cx="4205315" cy="338554"/>
          </a:xfrm>
          <a:prstGeom prst="rect">
            <a:avLst/>
          </a:prstGeom>
          <a:noFill/>
        </p:spPr>
        <p:txBody>
          <a:bodyPr wrap="square" lIns="0" rtlCol="0">
            <a:spAutoFit/>
          </a:bodyPr>
          <a:lstStyle/>
          <a:p>
            <a:r>
              <a:rPr lang="en-US" sz="1600" dirty="0">
                <a:solidFill>
                  <a:schemeClr val="bg1">
                    <a:lumMod val="75000"/>
                  </a:schemeClr>
                </a:solidFill>
                <a:latin typeface="Futura Book" charset="0"/>
                <a:ea typeface="Futura Book" charset="0"/>
                <a:cs typeface="Futura Book" charset="0"/>
              </a:rPr>
              <a:t>Enter name here</a:t>
            </a:r>
          </a:p>
        </p:txBody>
      </p:sp>
      <p:sp>
        <p:nvSpPr>
          <p:cNvPr id="26" name="Rectangle 25"/>
          <p:cNvSpPr/>
          <p:nvPr/>
        </p:nvSpPr>
        <p:spPr>
          <a:xfrm>
            <a:off x="432000" y="3498715"/>
            <a:ext cx="1531125" cy="369332"/>
          </a:xfrm>
          <a:prstGeom prst="rect">
            <a:avLst/>
          </a:prstGeom>
        </p:spPr>
        <p:txBody>
          <a:bodyPr wrap="none" lIns="0">
            <a:spAutoFit/>
          </a:bodyPr>
          <a:lstStyle/>
          <a:p>
            <a:r>
              <a:rPr lang="en-US" dirty="0">
                <a:solidFill>
                  <a:srgbClr val="002060"/>
                </a:solidFill>
                <a:latin typeface="Futura Medium" charset="0"/>
                <a:ea typeface="Futura Medium" charset="0"/>
                <a:cs typeface="Futura Medium" charset="0"/>
              </a:rPr>
              <a:t>Store address</a:t>
            </a:r>
          </a:p>
        </p:txBody>
      </p:sp>
      <p:sp>
        <p:nvSpPr>
          <p:cNvPr id="27" name="Rectangle 26"/>
          <p:cNvSpPr/>
          <p:nvPr/>
        </p:nvSpPr>
        <p:spPr>
          <a:xfrm>
            <a:off x="431999" y="3985135"/>
            <a:ext cx="5040000" cy="21600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38828" y="4129980"/>
            <a:ext cx="4205315" cy="338554"/>
          </a:xfrm>
          <a:prstGeom prst="rect">
            <a:avLst/>
          </a:prstGeom>
          <a:noFill/>
        </p:spPr>
        <p:txBody>
          <a:bodyPr wrap="square" lIns="0" rtlCol="0">
            <a:spAutoFit/>
          </a:bodyPr>
          <a:lstStyle/>
          <a:p>
            <a:r>
              <a:rPr lang="en-US" sz="1600" dirty="0">
                <a:solidFill>
                  <a:schemeClr val="bg1">
                    <a:lumMod val="75000"/>
                  </a:schemeClr>
                </a:solidFill>
                <a:latin typeface="Futura Book" charset="0"/>
                <a:ea typeface="Futura Book" charset="0"/>
                <a:cs typeface="Futura Book" charset="0"/>
              </a:rPr>
              <a:t>Enter address here</a:t>
            </a:r>
          </a:p>
        </p:txBody>
      </p:sp>
    </p:spTree>
    <p:extLst>
      <p:ext uri="{BB962C8B-B14F-4D97-AF65-F5344CB8AC3E}">
        <p14:creationId xmlns:p14="http://schemas.microsoft.com/office/powerpoint/2010/main" val="205963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4</a:t>
            </a:fld>
            <a:endParaRPr lang="en-US" dirty="0"/>
          </a:p>
        </p:txBody>
      </p:sp>
      <p:sp>
        <p:nvSpPr>
          <p:cNvPr id="13" name="TextBox 12"/>
          <p:cNvSpPr txBox="1"/>
          <p:nvPr/>
        </p:nvSpPr>
        <p:spPr>
          <a:xfrm>
            <a:off x="432000" y="496717"/>
            <a:ext cx="8232614" cy="2214585"/>
          </a:xfrm>
          <a:prstGeom prst="rect">
            <a:avLst/>
          </a:prstGeom>
          <a:noFill/>
        </p:spPr>
        <p:txBody>
          <a:bodyPr wrap="square" lIns="0" tIns="0" rIns="0" bIns="0" numCol="2" spcCol="360000" rtlCol="0">
            <a:noAutofit/>
          </a:bodyPr>
          <a:lstStyle/>
          <a:p>
            <a:r>
              <a:rPr lang="en-GB" sz="2400" baseline="30000" dirty="0">
                <a:solidFill>
                  <a:srgbClr val="002060"/>
                </a:solidFill>
                <a:latin typeface="Futura Book" charset="0"/>
                <a:ea typeface="Futura Book" charset="0"/>
                <a:cs typeface="Futura Book" charset="0"/>
              </a:rPr>
              <a:t>This year, we will judge the store of the year based on10 categories of retail excellence. These are grouped within 5 major themes, which show how retailers can attract and inspire customers, creating a winning retail formula. These themes follow the customer journey, from first impressions of the brand, through to creativity of design and display, tone of voice and storytelling. Communicating expertise with curated solutions, and personalisation are key elements. Technology that adds genuine value to the customer turns a gimmick into tool, whilst a focus on making stores community spaces creates welcoming places to be and to buy.</a:t>
            </a:r>
          </a:p>
        </p:txBody>
      </p:sp>
      <p:sp>
        <p:nvSpPr>
          <p:cNvPr id="2" name="TextBox 1"/>
          <p:cNvSpPr txBox="1"/>
          <p:nvPr/>
        </p:nvSpPr>
        <p:spPr>
          <a:xfrm>
            <a:off x="432000" y="4610508"/>
            <a:ext cx="5224521" cy="1599349"/>
          </a:xfrm>
          <a:prstGeom prst="rect">
            <a:avLst/>
          </a:prstGeom>
          <a:noFill/>
        </p:spPr>
        <p:txBody>
          <a:bodyPr wrap="square" lIns="0" rIns="0" bIns="0" rtlCol="0">
            <a:spAutoFit/>
          </a:bodyPr>
          <a:lstStyle/>
          <a:p>
            <a:pPr>
              <a:lnSpc>
                <a:spcPts val="6000"/>
              </a:lnSpc>
            </a:pPr>
            <a:r>
              <a:rPr lang="en-US" sz="6000" dirty="0">
                <a:solidFill>
                  <a:srgbClr val="002060"/>
                </a:solidFill>
                <a:latin typeface="Futura Book" charset="0"/>
                <a:ea typeface="Futura Book" charset="0"/>
                <a:cs typeface="Futura Book" charset="0"/>
              </a:rPr>
              <a:t>5 Themes</a:t>
            </a:r>
          </a:p>
          <a:p>
            <a:pPr>
              <a:lnSpc>
                <a:spcPts val="6000"/>
              </a:lnSpc>
            </a:pPr>
            <a:r>
              <a:rPr lang="en-US" sz="6000" dirty="0">
                <a:solidFill>
                  <a:srgbClr val="002060"/>
                </a:solidFill>
                <a:latin typeface="Futura Book" charset="0"/>
                <a:ea typeface="Futura Book" charset="0"/>
                <a:cs typeface="Futura Book" charset="0"/>
              </a:rPr>
              <a:t>10 Categories</a:t>
            </a:r>
          </a:p>
        </p:txBody>
      </p:sp>
    </p:spTree>
    <p:extLst>
      <p:ext uri="{BB962C8B-B14F-4D97-AF65-F5344CB8AC3E}">
        <p14:creationId xmlns:p14="http://schemas.microsoft.com/office/powerpoint/2010/main" val="201051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 y="369833"/>
            <a:ext cx="11389634" cy="59204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5</a:t>
            </a:fld>
            <a:endParaRPr lang="en-US" dirty="0"/>
          </a:p>
        </p:txBody>
      </p:sp>
      <p:sp>
        <p:nvSpPr>
          <p:cNvPr id="13" name="TextBox 12"/>
          <p:cNvSpPr txBox="1"/>
          <p:nvPr/>
        </p:nvSpPr>
        <p:spPr>
          <a:xfrm>
            <a:off x="720000" y="720000"/>
            <a:ext cx="9797435" cy="2214585"/>
          </a:xfrm>
          <a:prstGeom prst="rect">
            <a:avLst/>
          </a:prstGeom>
          <a:noFill/>
        </p:spPr>
        <p:txBody>
          <a:bodyPr wrap="square" lIns="0" tIns="0" rIns="0" bIns="0" numCol="1" spcCol="360000" rtlCol="0">
            <a:noAutofit/>
          </a:bodyPr>
          <a:lstStyle/>
          <a:p>
            <a:pPr>
              <a:lnSpc>
                <a:spcPts val="3800"/>
              </a:lnSpc>
            </a:pPr>
            <a:r>
              <a:rPr lang="en-GB" sz="4000" baseline="30000" dirty="0">
                <a:solidFill>
                  <a:srgbClr val="FFC000"/>
                </a:solidFill>
                <a:latin typeface="Futura Medium" charset="0"/>
                <a:ea typeface="Futura Medium" charset="0"/>
                <a:cs typeface="Futura Medium" charset="0"/>
              </a:rPr>
              <a:t>1 / First impressions </a:t>
            </a:r>
            <a:r>
              <a:rPr lang="en-GB" sz="4000" baseline="30000" dirty="0">
                <a:solidFill>
                  <a:schemeClr val="bg1"/>
                </a:solidFill>
                <a:latin typeface="Futura Book" charset="0"/>
                <a:ea typeface="Futura Book" charset="0"/>
                <a:cs typeface="Futura Book" charset="0"/>
              </a:rPr>
              <a:t>/shopfront/windows/first bite</a:t>
            </a:r>
          </a:p>
          <a:p>
            <a:pPr>
              <a:lnSpc>
                <a:spcPts val="3800"/>
              </a:lnSpc>
            </a:pPr>
            <a:r>
              <a:rPr lang="en-GB" sz="4000" baseline="30000" dirty="0">
                <a:solidFill>
                  <a:srgbClr val="FFC000"/>
                </a:solidFill>
                <a:latin typeface="Futura Medium" charset="0"/>
                <a:ea typeface="Futura Medium" charset="0"/>
                <a:cs typeface="Futura Medium" charset="0"/>
              </a:rPr>
              <a:t>2 / Surprise &amp; delight </a:t>
            </a:r>
            <a:r>
              <a:rPr lang="en-GB" sz="4000" baseline="30000" dirty="0">
                <a:solidFill>
                  <a:schemeClr val="bg1"/>
                </a:solidFill>
                <a:latin typeface="Futura Book" charset="0"/>
                <a:ea typeface="Futura Book" charset="0"/>
                <a:cs typeface="Futura Book" charset="0"/>
              </a:rPr>
              <a:t>/visual merchandising/store design</a:t>
            </a:r>
          </a:p>
          <a:p>
            <a:pPr>
              <a:lnSpc>
                <a:spcPts val="3800"/>
              </a:lnSpc>
            </a:pPr>
            <a:r>
              <a:rPr lang="en-GB" sz="4000" baseline="30000" dirty="0">
                <a:solidFill>
                  <a:srgbClr val="FFC000"/>
                </a:solidFill>
                <a:latin typeface="Futura Medium" charset="0"/>
                <a:ea typeface="Futura Medium" charset="0"/>
                <a:cs typeface="Futura Medium" charset="0"/>
              </a:rPr>
              <a:t>3 / Expert solutions </a:t>
            </a:r>
            <a:r>
              <a:rPr lang="en-GB" sz="4000" baseline="30000" dirty="0">
                <a:solidFill>
                  <a:schemeClr val="bg1"/>
                </a:solidFill>
                <a:latin typeface="Futura Book" charset="0"/>
                <a:ea typeface="Futura Book" charset="0"/>
                <a:cs typeface="Futura Book" charset="0"/>
              </a:rPr>
              <a:t>/curation/personalisation</a:t>
            </a:r>
          </a:p>
          <a:p>
            <a:pPr>
              <a:lnSpc>
                <a:spcPts val="3800"/>
              </a:lnSpc>
            </a:pPr>
            <a:r>
              <a:rPr lang="en-GB" sz="4000" baseline="30000" dirty="0">
                <a:solidFill>
                  <a:srgbClr val="FFC000"/>
                </a:solidFill>
                <a:latin typeface="Futura Medium" charset="0"/>
                <a:ea typeface="Futura Medium" charset="0"/>
                <a:cs typeface="Futura Medium" charset="0"/>
              </a:rPr>
              <a:t>4 / Talking shop </a:t>
            </a:r>
            <a:r>
              <a:rPr lang="en-GB" sz="4000" baseline="30000" dirty="0">
                <a:solidFill>
                  <a:schemeClr val="bg1"/>
                </a:solidFill>
                <a:latin typeface="Futura Book" charset="0"/>
                <a:ea typeface="Futura Book" charset="0"/>
                <a:cs typeface="Futura Book" charset="0"/>
              </a:rPr>
              <a:t>/storytelling &amp; communication</a:t>
            </a:r>
          </a:p>
          <a:p>
            <a:pPr>
              <a:lnSpc>
                <a:spcPts val="3800"/>
              </a:lnSpc>
            </a:pPr>
            <a:r>
              <a:rPr lang="en-GB" sz="4000" baseline="30000" dirty="0">
                <a:solidFill>
                  <a:srgbClr val="FFC000"/>
                </a:solidFill>
                <a:latin typeface="Futura Medium" charset="0"/>
                <a:ea typeface="Futura Medium" charset="0"/>
                <a:cs typeface="Futura Medium" charset="0"/>
              </a:rPr>
              <a:t>5 / Adding value </a:t>
            </a:r>
            <a:r>
              <a:rPr lang="en-GB" sz="4000" baseline="30000" dirty="0">
                <a:solidFill>
                  <a:schemeClr val="bg1"/>
                </a:solidFill>
                <a:latin typeface="Futura Book" charset="0"/>
                <a:ea typeface="Futura Book" charset="0"/>
                <a:cs typeface="Futura Book" charset="0"/>
              </a:rPr>
              <a:t>/hospitality &amp; community/technology</a:t>
            </a:r>
          </a:p>
        </p:txBody>
      </p:sp>
      <p:sp>
        <p:nvSpPr>
          <p:cNvPr id="2" name="TextBox 1"/>
          <p:cNvSpPr txBox="1"/>
          <p:nvPr/>
        </p:nvSpPr>
        <p:spPr>
          <a:xfrm>
            <a:off x="6184739" y="4373840"/>
            <a:ext cx="5224521" cy="1599349"/>
          </a:xfrm>
          <a:prstGeom prst="rect">
            <a:avLst/>
          </a:prstGeom>
          <a:noFill/>
        </p:spPr>
        <p:txBody>
          <a:bodyPr wrap="square" lIns="0" rIns="0" bIns="0" rtlCol="0">
            <a:spAutoFit/>
          </a:bodyPr>
          <a:lstStyle/>
          <a:p>
            <a:pPr algn="r">
              <a:lnSpc>
                <a:spcPts val="6000"/>
              </a:lnSpc>
            </a:pPr>
            <a:r>
              <a:rPr lang="en-US" sz="5000" dirty="0">
                <a:solidFill>
                  <a:schemeClr val="bg1">
                    <a:lumMod val="95000"/>
                  </a:schemeClr>
                </a:solidFill>
                <a:latin typeface="Futura Book" charset="0"/>
                <a:ea typeface="Futura Book" charset="0"/>
                <a:cs typeface="Futura Book" charset="0"/>
              </a:rPr>
              <a:t>5 Themes</a:t>
            </a:r>
          </a:p>
          <a:p>
            <a:pPr algn="r">
              <a:lnSpc>
                <a:spcPts val="6000"/>
              </a:lnSpc>
            </a:pPr>
            <a:r>
              <a:rPr lang="en-US" sz="5000" dirty="0">
                <a:solidFill>
                  <a:srgbClr val="FFC000"/>
                </a:solidFill>
                <a:latin typeface="Futura Book" charset="0"/>
                <a:ea typeface="Futura Book" charset="0"/>
                <a:cs typeface="Futura Book" charset="0"/>
              </a:rPr>
              <a:t>10 Categories</a:t>
            </a:r>
          </a:p>
        </p:txBody>
      </p:sp>
    </p:spTree>
    <p:extLst>
      <p:ext uri="{BB962C8B-B14F-4D97-AF65-F5344CB8AC3E}">
        <p14:creationId xmlns:p14="http://schemas.microsoft.com/office/powerpoint/2010/main" val="142737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 y="369834"/>
            <a:ext cx="11389634" cy="5920415"/>
          </a:xfrm>
          <a:prstGeom prst="rect">
            <a:avLst/>
          </a:prstGeom>
        </p:spPr>
      </p:pic>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6</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a:solidFill>
                  <a:schemeClr val="bg1"/>
                </a:solidFill>
                <a:latin typeface="Futura Medium" charset="0"/>
                <a:ea typeface="Futura Medium" charset="0"/>
                <a:cs typeface="Futura Medium" charset="0"/>
              </a:rPr>
              <a:t>The shopfront</a:t>
            </a:r>
          </a:p>
        </p:txBody>
      </p:sp>
      <p:sp>
        <p:nvSpPr>
          <p:cNvPr id="7" name="TextBox 6"/>
          <p:cNvSpPr txBox="1"/>
          <p:nvPr/>
        </p:nvSpPr>
        <p:spPr>
          <a:xfrm>
            <a:off x="4680001" y="792000"/>
            <a:ext cx="6673800" cy="2441057"/>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The shopfront is the face of your business. It’s where customers first connect in the real world. Whether contemporary or traditional, the architecture, branding and signage, should reflect the personality of the brand.</a:t>
            </a: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a:solidFill>
                  <a:schemeClr val="bg1">
                    <a:alpha val="75000"/>
                  </a:schemeClr>
                </a:solidFill>
                <a:latin typeface="Futura Book" charset="0"/>
                <a:ea typeface="Futura Book" charset="0"/>
                <a:cs typeface="Futura Book" charset="0"/>
              </a:rPr>
              <a:t>Category 1</a:t>
            </a:r>
          </a:p>
        </p:txBody>
      </p:sp>
    </p:spTree>
    <p:extLst>
      <p:ext uri="{BB962C8B-B14F-4D97-AF65-F5344CB8AC3E}">
        <p14:creationId xmlns:p14="http://schemas.microsoft.com/office/powerpoint/2010/main" val="11499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7</a:t>
            </a:fld>
            <a:endParaRPr lang="en-US"/>
          </a:p>
        </p:txBody>
      </p:sp>
      <p:sp>
        <p:nvSpPr>
          <p:cNvPr id="5" name="Footer Placeholder 4"/>
          <p:cNvSpPr>
            <a:spLocks noGrp="1"/>
          </p:cNvSpPr>
          <p:nvPr>
            <p:ph type="ftr" sz="quarter" idx="11"/>
          </p:nvPr>
        </p:nvSpPr>
        <p:spPr/>
        <p:txBody>
          <a:bodyPr/>
          <a:lstStyle/>
          <a:p>
            <a:r>
              <a:rPr lang="en-US" dirty="0"/>
              <a:t>Defining Retail Excellence | Store of the Year Awards 2021</a:t>
            </a:r>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0" y="496717"/>
            <a:ext cx="3363823" cy="461665"/>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The shopfront</a:t>
            </a: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this* </a:t>
            </a: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
        <p:nvSpPr>
          <p:cNvPr id="7" name="TextBox 6"/>
          <p:cNvSpPr txBox="1"/>
          <p:nvPr/>
        </p:nvSpPr>
        <p:spPr>
          <a:xfrm>
            <a:off x="2198914" y="-8055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7595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34"/>
            <a:ext cx="11389635" cy="5920415"/>
          </a:xfrm>
          <a:prstGeom prst="rect">
            <a:avLst/>
          </a:prstGeom>
        </p:spPr>
      </p:pic>
      <p:sp>
        <p:nvSpPr>
          <p:cNvPr id="4" name="Footer Placeholder 3"/>
          <p:cNvSpPr>
            <a:spLocks noGrp="1"/>
          </p:cNvSpPr>
          <p:nvPr>
            <p:ph type="ftr" sz="quarter" idx="11"/>
          </p:nvPr>
        </p:nvSpPr>
        <p:spPr/>
        <p:txBody>
          <a:bodyPr/>
          <a:lstStyle/>
          <a:p>
            <a:r>
              <a:rPr lang="en-US" dirty="0"/>
              <a:t>Defining Retail Excellence | Store of the Year Awards 2021</a:t>
            </a:r>
          </a:p>
        </p:txBody>
      </p:sp>
      <p:sp>
        <p:nvSpPr>
          <p:cNvPr id="5" name="Slide Number Placeholder 4"/>
          <p:cNvSpPr>
            <a:spLocks noGrp="1"/>
          </p:cNvSpPr>
          <p:nvPr>
            <p:ph type="sldNum" sz="quarter" idx="12"/>
          </p:nvPr>
        </p:nvSpPr>
        <p:spPr/>
        <p:txBody>
          <a:bodyPr/>
          <a:lstStyle/>
          <a:p>
            <a:fld id="{722103A4-C21C-BA4E-8EF6-63BAC5787906}" type="slidenum">
              <a:rPr lang="en-US" smtClean="0"/>
              <a:t>8</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a:solidFill>
                  <a:schemeClr val="bg1"/>
                </a:solidFill>
                <a:latin typeface="Futura Medium" charset="0"/>
                <a:ea typeface="Futura Medium" charset="0"/>
                <a:cs typeface="Futura Medium" charset="0"/>
              </a:rPr>
              <a:t>Windows</a:t>
            </a: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a:solidFill>
                  <a:schemeClr val="bg1">
                    <a:alpha val="75000"/>
                  </a:schemeClr>
                </a:solidFill>
                <a:latin typeface="Futura Book" charset="0"/>
                <a:ea typeface="Futura Book" charset="0"/>
                <a:cs typeface="Futura Book" charset="0"/>
              </a:rPr>
              <a:t>Category 2</a:t>
            </a:r>
          </a:p>
        </p:txBody>
      </p:sp>
      <p:sp>
        <p:nvSpPr>
          <p:cNvPr id="8" name="TextBox 7"/>
          <p:cNvSpPr txBox="1"/>
          <p:nvPr/>
        </p:nvSpPr>
        <p:spPr>
          <a:xfrm>
            <a:off x="4680001" y="792000"/>
            <a:ext cx="6673800" cy="2214585"/>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Windows allow a store to stay fresh and inventive, giving customers a reason to revisit. The best windows are eye catching, witty and playful, but above all creative. </a:t>
            </a:r>
          </a:p>
        </p:txBody>
      </p:sp>
    </p:spTree>
    <p:extLst>
      <p:ext uri="{BB962C8B-B14F-4D97-AF65-F5344CB8AC3E}">
        <p14:creationId xmlns:p14="http://schemas.microsoft.com/office/powerpoint/2010/main" val="22009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9</a:t>
            </a:fld>
            <a:endParaRPr lang="en-US" dirty="0"/>
          </a:p>
        </p:txBody>
      </p:sp>
      <p:sp>
        <p:nvSpPr>
          <p:cNvPr id="5" name="Footer Placeholder 4"/>
          <p:cNvSpPr>
            <a:spLocks noGrp="1"/>
          </p:cNvSpPr>
          <p:nvPr>
            <p:ph type="ftr" sz="quarter" idx="11"/>
          </p:nvPr>
        </p:nvSpPr>
        <p:spPr/>
        <p:txBody>
          <a:bodyPr/>
          <a:lstStyle/>
          <a:p>
            <a:r>
              <a:rPr lang="en-US" dirty="0"/>
              <a:t>Defining Retail Excellence | Store of the Year Awards 2021</a:t>
            </a:r>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0" y="496717"/>
            <a:ext cx="3363823" cy="461665"/>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Windows</a:t>
            </a: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this* </a:t>
            </a: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1301936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1332</Words>
  <Application>Microsoft Macintosh PowerPoint</Application>
  <PresentationFormat>Widescreen</PresentationFormat>
  <Paragraphs>189</Paragraphs>
  <Slides>28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Futura Book</vt:lpstr>
      <vt:lpstr>Futura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paul.smith1965@btinternet.com</dc:creator>
  <cp:keywords/>
  <dc:description/>
  <cp:lastModifiedBy>Matthew Brown</cp:lastModifiedBy>
  <cp:revision>71</cp:revision>
  <dcterms:created xsi:type="dcterms:W3CDTF">2017-04-27T19:01:43Z</dcterms:created>
  <dcterms:modified xsi:type="dcterms:W3CDTF">2021-07-28T10:08:42Z</dcterms:modified>
  <cp:category/>
</cp:coreProperties>
</file>